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charts/chart7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3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1612" r:id="rId2"/>
    <p:sldId id="1613" r:id="rId3"/>
    <p:sldId id="1618" r:id="rId4"/>
    <p:sldId id="1630" r:id="rId5"/>
    <p:sldId id="1623" r:id="rId6"/>
    <p:sldId id="1629" r:id="rId7"/>
    <p:sldId id="1628" r:id="rId8"/>
    <p:sldId id="1619" r:id="rId9"/>
    <p:sldId id="1620" r:id="rId10"/>
    <p:sldId id="1624" r:id="rId11"/>
    <p:sldId id="1615" r:id="rId12"/>
    <p:sldId id="1631" r:id="rId13"/>
    <p:sldId id="1632" r:id="rId14"/>
    <p:sldId id="1626" r:id="rId15"/>
  </p:sldIdLst>
  <p:sldSz cx="8961438" cy="6721475"/>
  <p:notesSz cx="6797675" cy="9926638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8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CCCC"/>
    <a:srgbClr val="FF0000"/>
    <a:srgbClr val="6CD697"/>
    <a:srgbClr val="43E986"/>
    <a:srgbClr val="0066CC"/>
    <a:srgbClr val="A50021"/>
    <a:srgbClr val="FB4747"/>
    <a:srgbClr val="FE583C"/>
    <a:srgbClr val="33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61" autoAdjust="0"/>
    <p:restoredTop sz="97550" autoAdjust="0"/>
  </p:normalViewPr>
  <p:slideViewPr>
    <p:cSldViewPr snapToObjects="1">
      <p:cViewPr>
        <p:scale>
          <a:sx n="100" d="100"/>
          <a:sy n="100" d="100"/>
        </p:scale>
        <p:origin x="-504" y="-192"/>
      </p:cViewPr>
      <p:guideLst>
        <p:guide orient="horz" pos="529"/>
        <p:guide pos="18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74" d="100"/>
          <a:sy n="74" d="100"/>
        </p:scale>
        <p:origin x="-2154" y="-96"/>
      </p:cViewPr>
      <p:guideLst>
        <p:guide orient="horz" pos="3127"/>
        <p:guide pos="2142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2;&#1086;&#1080;%20&#1076;&#1086;&#1082;&#1091;&#1084;&#1077;&#1085;&#1090;&#1099;\&#1054;&#1075;&#1086;&#1088;&#1086;&#1076;&#1085;&#1080;&#1082;&#1086;&#1074;%20&#1040;&#1042;\&#1054;&#1087;&#1083;&#1072;&#1090;&#1072;\&#1054;&#1093;&#1088;&#1072;&#1085;&#1072;\&#1057;&#1083;&#1072;&#1081;&#1076;&#1099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101"/>
      <c:perspective val="30"/>
    </c:view3D>
    <c:plotArea>
      <c:layout>
        <c:manualLayout>
          <c:layoutTarget val="inner"/>
          <c:xMode val="edge"/>
          <c:yMode val="edge"/>
          <c:x val="9.6170501257436064E-2"/>
          <c:y val="0.10661016424686352"/>
          <c:w val="0.8236925695124786"/>
          <c:h val="0.77073956872331528"/>
        </c:manualLayout>
      </c:layout>
      <c:pie3DChart>
        <c:varyColors val="1"/>
        <c:ser>
          <c:idx val="0"/>
          <c:order val="0"/>
          <c:dPt>
            <c:idx val="3"/>
            <c:spPr>
              <a:solidFill>
                <a:schemeClr val="accent1"/>
              </a:solidFill>
            </c:spPr>
          </c:dPt>
          <c:dPt>
            <c:idx val="8"/>
            <c:spPr>
              <a:solidFill>
                <a:schemeClr val="tx2">
                  <a:lumMod val="50000"/>
                  <a:lumOff val="50000"/>
                </a:schemeClr>
              </a:solidFill>
            </c:spPr>
          </c:dPt>
          <c:dPt>
            <c:idx val="9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9.4757148195655349E-3"/>
                  <c:y val="-5.738630945652478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сельское хозяйство;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28 551 чел.; </a:t>
                    </a:r>
                    <a:r>
                      <a:rPr lang="ru-RU"/>
                      <a:t>4%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1"/>
              <c:layout>
                <c:manualLayout>
                  <c:x val="2.4242255910959429E-3"/>
                  <c:y val="3.821301887995882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добыча полезных ископаемых;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25 378 чел.; </a:t>
                    </a:r>
                    <a:r>
                      <a:rPr lang="ru-RU" dirty="0"/>
                      <a:t>3%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2"/>
              <c:layout>
                <c:manualLayout>
                  <c:x val="-1.009105048933958E-3"/>
                  <c:y val="1.827277142032585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обрабатывающие производства;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109 193 чел.; </a:t>
                    </a:r>
                    <a:r>
                      <a:rPr lang="ru-RU"/>
                      <a:t>14%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3"/>
              <c:layout>
                <c:manualLayout>
                  <c:x val="7.0468243427497981E-2"/>
                  <c:y val="-2.5061081848097677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производство и распределение энергии;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38 067 чел.; </a:t>
                    </a:r>
                    <a:r>
                      <a:rPr lang="ru-RU" dirty="0"/>
                      <a:t>5%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dirty="0"/>
                      <a:t>строительство;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45 998 чел.; </a:t>
                    </a:r>
                    <a:r>
                      <a:rPr lang="ru-RU" dirty="0"/>
                      <a:t>6%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5"/>
              <c:layout>
                <c:manualLayout>
                  <c:x val="-5.7614810475603772E-3"/>
                  <c:y val="1.159970976254964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торговля, ремонт;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83 375 чел.; </a:t>
                    </a:r>
                    <a:r>
                      <a:rPr lang="ru-RU"/>
                      <a:t>10%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/>
                      <a:t>транспорт и связь;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75 789 чел.; </a:t>
                    </a:r>
                    <a:r>
                      <a:rPr lang="ru-RU"/>
                      <a:t>9%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dirty="0"/>
                      <a:t>операции с недвижимостью, </a:t>
                    </a:r>
                    <a:endParaRPr lang="ru-RU" dirty="0" smtClean="0"/>
                  </a:p>
                  <a:p>
                    <a:r>
                      <a:rPr lang="ru-RU" dirty="0" smtClean="0"/>
                      <a:t>оказание </a:t>
                    </a:r>
                    <a:r>
                      <a:rPr lang="ru-RU" dirty="0"/>
                      <a:t>услуг;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76 416 чел.; </a:t>
                    </a:r>
                    <a:r>
                      <a:rPr lang="ru-RU" dirty="0"/>
                      <a:t>10%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8"/>
              <c:layout>
                <c:manualLayout>
                  <c:x val="7.4394574845219427E-2"/>
                  <c:y val="-7.410338035693664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образование</a:t>
                    </a:r>
                    <a:r>
                      <a:rPr lang="ru-RU" dirty="0"/>
                      <a:t>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108 087 чел.; </a:t>
                    </a:r>
                    <a:r>
                      <a:rPr lang="ru-RU" dirty="0"/>
                      <a:t>14%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ru-RU"/>
                      <a:t>здравоохранение;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79 291 чел.; </a:t>
                    </a:r>
                    <a:r>
                      <a:rPr lang="ru-RU"/>
                      <a:t>10%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10"/>
              <c:layout>
                <c:manualLayout>
                  <c:x val="1.2945468180303201E-2"/>
                  <c:y val="-1.929390709749288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государственное управление и военная безопасность;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70 583 чел.; </a:t>
                    </a:r>
                    <a:r>
                      <a:rPr lang="ru-RU" dirty="0"/>
                      <a:t>9%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11"/>
              <c:layout>
                <c:manualLayout>
                  <c:x val="8.2449172314187306E-3"/>
                  <c:y val="-7.3759212797223483E-3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прочее;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52 342 чел.; </a:t>
                    </a:r>
                    <a:r>
                      <a:rPr lang="ru-RU"/>
                      <a:t>6%</a:t>
                    </a:r>
                  </a:p>
                </c:rich>
              </c:tx>
              <c:showVal val="1"/>
              <c:showCatName val="1"/>
              <c:showPercent val="1"/>
            </c:dLbl>
            <c:showVal val="1"/>
            <c:showCatName val="1"/>
            <c:showPercent val="1"/>
            <c:showLeaderLines val="1"/>
          </c:dLbls>
          <c:cat>
            <c:strRef>
              <c:f>Лист8!$A$4:$A$15</c:f>
              <c:strCache>
                <c:ptCount val="12"/>
                <c:pt idx="0">
                  <c:v>сельское хозяйство</c:v>
                </c:pt>
                <c:pt idx="1">
                  <c:v>добыча полезных ископаемых</c:v>
                </c:pt>
                <c:pt idx="2">
                  <c:v>обрабатывающие производства</c:v>
                </c:pt>
                <c:pt idx="3">
                  <c:v>производство и распределение энергии</c:v>
                </c:pt>
                <c:pt idx="4">
                  <c:v>строительство</c:v>
                </c:pt>
                <c:pt idx="5">
                  <c:v>торговля, ремонт</c:v>
                </c:pt>
                <c:pt idx="6">
                  <c:v>транспорт и связь</c:v>
                </c:pt>
                <c:pt idx="7">
                  <c:v>операции с недвижимостью, оказание услуг</c:v>
                </c:pt>
                <c:pt idx="8">
                  <c:v>образование</c:v>
                </c:pt>
                <c:pt idx="9">
                  <c:v>здравоохранение</c:v>
                </c:pt>
                <c:pt idx="10">
                  <c:v>государственное управление и военная безопасность</c:v>
                </c:pt>
                <c:pt idx="11">
                  <c:v>прочее</c:v>
                </c:pt>
              </c:strCache>
            </c:strRef>
          </c:cat>
          <c:val>
            <c:numRef>
              <c:f>Лист8!$B$4:$B$15</c:f>
              <c:numCache>
                <c:formatCode>#,##0</c:formatCode>
                <c:ptCount val="12"/>
                <c:pt idx="0">
                  <c:v>28550.52</c:v>
                </c:pt>
                <c:pt idx="1">
                  <c:v>25378.240000000005</c:v>
                </c:pt>
                <c:pt idx="2">
                  <c:v>109193</c:v>
                </c:pt>
                <c:pt idx="3">
                  <c:v>38067.360000000001</c:v>
                </c:pt>
                <c:pt idx="4">
                  <c:v>45998.06</c:v>
                </c:pt>
                <c:pt idx="5">
                  <c:v>83375</c:v>
                </c:pt>
                <c:pt idx="6">
                  <c:v>75789</c:v>
                </c:pt>
                <c:pt idx="7">
                  <c:v>76416</c:v>
                </c:pt>
                <c:pt idx="8">
                  <c:v>108087</c:v>
                </c:pt>
                <c:pt idx="9">
                  <c:v>79291</c:v>
                </c:pt>
                <c:pt idx="10">
                  <c:v>70583.23</c:v>
                </c:pt>
                <c:pt idx="11">
                  <c:v>52341.590000000084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Лист1!$M$5</c:f>
              <c:strCache>
                <c:ptCount val="1"/>
                <c:pt idx="0">
                  <c:v>2011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Лист1!$L$6:$L$12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Лист1!$M$6:$M$12</c:f>
              <c:numCache>
                <c:formatCode>General</c:formatCode>
                <c:ptCount val="7"/>
                <c:pt idx="0" formatCode="0.0%">
                  <c:v>5.0000000000000096E-3</c:v>
                </c:pt>
                <c:pt idx="2" formatCode="0.0%">
                  <c:v>1.0999999999999998E-2</c:v>
                </c:pt>
                <c:pt idx="3" formatCode="0.0%">
                  <c:v>7.0000000000000106E-3</c:v>
                </c:pt>
                <c:pt idx="4" formatCode="0.0%">
                  <c:v>1.0000000000000026E-3</c:v>
                </c:pt>
              </c:numCache>
            </c:numRef>
          </c:val>
        </c:ser>
        <c:ser>
          <c:idx val="1"/>
          <c:order val="1"/>
          <c:tx>
            <c:strRef>
              <c:f>Лист1!$N$5</c:f>
              <c:strCache>
                <c:ptCount val="1"/>
                <c:pt idx="0">
                  <c:v>2012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Лист1!$L$6:$L$12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Лист1!$N$6:$N$12</c:f>
              <c:numCache>
                <c:formatCode>General</c:formatCode>
                <c:ptCount val="7"/>
                <c:pt idx="0" formatCode="0.0%">
                  <c:v>7.0000000000000106E-3</c:v>
                </c:pt>
                <c:pt idx="2" formatCode="0.0%">
                  <c:v>1.2E-2</c:v>
                </c:pt>
                <c:pt idx="3" formatCode="0.0%">
                  <c:v>6.0000000000000105E-3</c:v>
                </c:pt>
                <c:pt idx="4" formatCode="0.0%">
                  <c:v>1.0000000000000026E-3</c:v>
                </c:pt>
                <c:pt idx="5" formatCode="0.0%">
                  <c:v>6.0000000000000105E-3</c:v>
                </c:pt>
              </c:numCache>
            </c:numRef>
          </c:val>
        </c:ser>
        <c:ser>
          <c:idx val="2"/>
          <c:order val="2"/>
          <c:tx>
            <c:strRef>
              <c:f>Лист1!$O$5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002960">
                <a:lumMod val="50000"/>
                <a:lumOff val="50000"/>
              </a:srgbClr>
            </a:solidFill>
          </c:spPr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Лист1!$L$6:$L$12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Лист1!$O$6:$O$12</c:f>
              <c:numCache>
                <c:formatCode>General</c:formatCode>
                <c:ptCount val="7"/>
                <c:pt idx="0" formatCode="0.0%">
                  <c:v>7.0000000000000106E-3</c:v>
                </c:pt>
                <c:pt idx="2" formatCode="0.0%">
                  <c:v>1.0000000000000005E-2</c:v>
                </c:pt>
                <c:pt idx="3" formatCode="0.0%">
                  <c:v>6.0000000000000105E-3</c:v>
                </c:pt>
                <c:pt idx="5" formatCode="0.0%">
                  <c:v>8.000000000000021E-3</c:v>
                </c:pt>
              </c:numCache>
            </c:numRef>
          </c:val>
        </c:ser>
        <c:gapWidth val="75"/>
        <c:gapDepth val="100"/>
        <c:shape val="box"/>
        <c:axId val="58467072"/>
        <c:axId val="58468608"/>
        <c:axId val="0"/>
      </c:bar3DChart>
      <c:catAx>
        <c:axId val="58467072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700"/>
            </a:pPr>
            <a:endParaRPr lang="ru-RU"/>
          </a:p>
        </c:txPr>
        <c:crossAx val="58468608"/>
        <c:crosses val="autoZero"/>
        <c:auto val="1"/>
        <c:lblAlgn val="ctr"/>
        <c:lblOffset val="100"/>
      </c:catAx>
      <c:valAx>
        <c:axId val="58468608"/>
        <c:scaling>
          <c:orientation val="minMax"/>
        </c:scaling>
        <c:delete val="1"/>
        <c:axPos val="l"/>
        <c:numFmt formatCode="0.0%" sourceLinked="1"/>
        <c:tickLblPos val="none"/>
        <c:crossAx val="58467072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350"/>
      <c:perspective val="30"/>
    </c:view3D>
    <c:plotArea>
      <c:layout>
        <c:manualLayout>
          <c:layoutTarget val="inner"/>
          <c:xMode val="edge"/>
          <c:yMode val="edge"/>
          <c:x val="9.4973903312662811E-2"/>
          <c:y val="0.11028968055774108"/>
          <c:w val="0.90502609668733769"/>
          <c:h val="0.87500017104425942"/>
        </c:manualLayout>
      </c:layout>
      <c:pie3DChart>
        <c:varyColors val="1"/>
        <c:ser>
          <c:idx val="0"/>
          <c:order val="0"/>
          <c:dPt>
            <c:idx val="2"/>
            <c:spPr>
              <a:solidFill>
                <a:schemeClr val="tx2">
                  <a:lumMod val="50000"/>
                  <a:lumOff val="50000"/>
                </a:schemeClr>
              </a:solidFill>
            </c:spPr>
          </c:dPt>
          <c:dPt>
            <c:idx val="4"/>
            <c:spPr>
              <a:solidFill>
                <a:srgbClr val="33CCCC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900"/>
                      <a:t>з</a:t>
                    </a:r>
                    <a:r>
                      <a:rPr lang="ru-RU"/>
                      <a:t>аболевания органов слуха
</a:t>
                    </a:r>
                    <a:r>
                      <a:rPr lang="ru-RU" smtClean="0"/>
                      <a:t>51,6%</a:t>
                    </a:r>
                    <a:endParaRPr lang="ru-RU"/>
                  </a:p>
                </c:rich>
              </c:tx>
              <c:showCatName val="1"/>
              <c:showPercent val="1"/>
              <c:separator>
</c:separator>
            </c:dLbl>
            <c:dLbl>
              <c:idx val="1"/>
              <c:layout>
                <c:manualLayout>
                  <c:x val="0.1937746156512247"/>
                  <c:y val="-0.25505812083934837"/>
                </c:manualLayout>
              </c:layout>
              <c:tx>
                <c:rich>
                  <a:bodyPr/>
                  <a:lstStyle/>
                  <a:p>
                    <a:r>
                      <a:rPr lang="ru-RU" sz="900" i="0" dirty="0" smtClean="0"/>
                      <a:t>вибрационная </a:t>
                    </a:r>
                    <a:r>
                      <a:rPr lang="ru-RU" i="0" dirty="0" smtClean="0"/>
                      <a:t>болезнь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26,4%</a:t>
                    </a:r>
                    <a:endParaRPr lang="ru-RU" dirty="0"/>
                  </a:p>
                </c:rich>
              </c:tx>
              <c:showCatName val="1"/>
              <c:showPercent val="1"/>
              <c:separator>
</c:separator>
            </c:dLbl>
            <c:dLbl>
              <c:idx val="2"/>
              <c:layout>
                <c:manualLayout>
                  <c:x val="-3.3206358047061738E-4"/>
                  <c:y val="2.9917693502370682E-2"/>
                </c:manualLayout>
              </c:layout>
              <c:tx>
                <c:rich>
                  <a:bodyPr/>
                  <a:lstStyle/>
                  <a:p>
                    <a:r>
                      <a:rPr lang="ru-RU" sz="900" dirty="0"/>
                      <a:t>з</a:t>
                    </a:r>
                    <a:r>
                      <a:rPr lang="ru-RU" dirty="0"/>
                      <a:t>аболевания органов дыхания
</a:t>
                    </a:r>
                    <a:r>
                      <a:rPr lang="ru-RU" dirty="0" smtClean="0"/>
                      <a:t>11,5%</a:t>
                    </a:r>
                    <a:endParaRPr lang="ru-RU" dirty="0"/>
                  </a:p>
                </c:rich>
              </c:tx>
              <c:showCatName val="1"/>
              <c:showPercent val="1"/>
              <c:separator>
</c:separator>
            </c:dLbl>
            <c:dLbl>
              <c:idx val="3"/>
              <c:layout>
                <c:manualLayout>
                  <c:x val="-4.645170828522450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900" dirty="0" smtClean="0"/>
                      <a:t>з</a:t>
                    </a:r>
                    <a:r>
                      <a:rPr lang="ru-RU" dirty="0" smtClean="0"/>
                      <a:t>аболевания </a:t>
                    </a:r>
                    <a:r>
                      <a:rPr lang="ru-RU" dirty="0"/>
                      <a:t>опорно-двигательного аппарата 
</a:t>
                    </a:r>
                    <a:r>
                      <a:rPr lang="ru-RU" dirty="0" smtClean="0"/>
                      <a:t>7,4%</a:t>
                    </a:r>
                    <a:endParaRPr lang="ru-RU" dirty="0"/>
                  </a:p>
                </c:rich>
              </c:tx>
              <c:showCatName val="1"/>
              <c:showPercent val="1"/>
              <c:separator>
</c:separator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z="900"/>
                      <a:t>д</a:t>
                    </a:r>
                    <a:r>
                      <a:rPr lang="ru-RU"/>
                      <a:t>ругие
</a:t>
                    </a:r>
                    <a:r>
                      <a:rPr lang="ru-RU" smtClean="0"/>
                      <a:t>3,1%</a:t>
                    </a:r>
                    <a:endParaRPr lang="ru-RU"/>
                  </a:p>
                </c:rich>
              </c:tx>
              <c:showCatName val="1"/>
              <c:showPercent val="1"/>
              <c:separator>
</c:separator>
            </c:dLbl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CatName val="1"/>
            <c:showPercent val="1"/>
            <c:separator>
</c:separator>
            <c:showLeaderLines val="1"/>
          </c:dLbls>
          <c:cat>
            <c:strRef>
              <c:f>Лист6!$A$4:$A$8</c:f>
              <c:strCache>
                <c:ptCount val="5"/>
                <c:pt idx="0">
                  <c:v>заболевания органов слуха</c:v>
                </c:pt>
                <c:pt idx="1">
                  <c:v>вибрационная болезнь</c:v>
                </c:pt>
                <c:pt idx="2">
                  <c:v>заболевания органов дыхания</c:v>
                </c:pt>
                <c:pt idx="3">
                  <c:v>заболевания опорно-двигательного аппарата </c:v>
                </c:pt>
                <c:pt idx="4">
                  <c:v>другие</c:v>
                </c:pt>
              </c:strCache>
            </c:strRef>
          </c:cat>
          <c:val>
            <c:numRef>
              <c:f>Лист6!$B$4:$B$8</c:f>
              <c:numCache>
                <c:formatCode>General</c:formatCode>
                <c:ptCount val="5"/>
                <c:pt idx="0">
                  <c:v>51.6</c:v>
                </c:pt>
                <c:pt idx="1">
                  <c:v>26.4</c:v>
                </c:pt>
                <c:pt idx="2">
                  <c:v>11.5</c:v>
                </c:pt>
                <c:pt idx="3">
                  <c:v>7.4</c:v>
                </c:pt>
                <c:pt idx="4">
                  <c:v>3.0999999999999943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350"/>
      <c:perspective val="30"/>
    </c:view3D>
    <c:plotArea>
      <c:layout>
        <c:manualLayout>
          <c:layoutTarget val="inner"/>
          <c:xMode val="edge"/>
          <c:yMode val="edge"/>
          <c:x val="9.3055555555555863E-2"/>
          <c:y val="0.11028968055774108"/>
          <c:w val="0.90694444444444566"/>
          <c:h val="0.88971031944225742"/>
        </c:manualLayout>
      </c:layout>
      <c:pie3DChart>
        <c:varyColors val="1"/>
        <c:ser>
          <c:idx val="0"/>
          <c:order val="0"/>
          <c:dPt>
            <c:idx val="2"/>
            <c:spPr>
              <a:solidFill>
                <a:srgbClr val="002960">
                  <a:lumMod val="50000"/>
                  <a:lumOff val="50000"/>
                </a:srgbClr>
              </a:solidFill>
            </c:spPr>
          </c:dPt>
          <c:dPt>
            <c:idx val="4"/>
            <c:spPr>
              <a:solidFill>
                <a:srgbClr val="33CCCC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900"/>
                      <a:t>з</a:t>
                    </a:r>
                    <a:r>
                      <a:rPr lang="ru-RU"/>
                      <a:t>аболевания органов слуха
</a:t>
                    </a:r>
                    <a:r>
                      <a:rPr lang="ru-RU" smtClean="0"/>
                      <a:t>51,3%</a:t>
                    </a:r>
                    <a:endParaRPr lang="ru-RU"/>
                  </a:p>
                </c:rich>
              </c:tx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900" dirty="0" smtClean="0"/>
                      <a:t>в</a:t>
                    </a:r>
                    <a:r>
                      <a:rPr lang="ru-RU" dirty="0" smtClean="0"/>
                      <a:t>ибрационная </a:t>
                    </a:r>
                    <a:r>
                      <a:rPr lang="ru-RU" dirty="0"/>
                      <a:t>болезнь
</a:t>
                    </a:r>
                    <a:r>
                      <a:rPr lang="ru-RU" dirty="0" smtClean="0"/>
                      <a:t>26,5%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1.7709973753280866E-3"/>
                  <c:y val="2.8066310438489072E-2"/>
                </c:manualLayout>
              </c:layout>
              <c:tx>
                <c:rich>
                  <a:bodyPr/>
                  <a:lstStyle/>
                  <a:p>
                    <a:r>
                      <a:rPr lang="ru-RU" sz="900" dirty="0" smtClean="0"/>
                      <a:t>з</a:t>
                    </a:r>
                    <a:r>
                      <a:rPr lang="ru-RU" dirty="0" smtClean="0"/>
                      <a:t>аболевания </a:t>
                    </a:r>
                    <a:r>
                      <a:rPr lang="ru-RU" dirty="0"/>
                      <a:t>органов дыхания
</a:t>
                    </a:r>
                    <a:r>
                      <a:rPr lang="ru-RU" dirty="0" smtClean="0"/>
                      <a:t>14,1%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3"/>
              <c:layout>
                <c:manualLayout>
                  <c:x val="-6.485323709536325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900" dirty="0" smtClean="0"/>
                      <a:t> </a:t>
                    </a:r>
                    <a:r>
                      <a:rPr lang="ru-RU" dirty="0" smtClean="0"/>
                      <a:t>заболевания </a:t>
                    </a:r>
                    <a:r>
                      <a:rPr lang="ru-RU" dirty="0" smtClean="0"/>
                      <a:t>опорно-двигательного аппарата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7,5%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z="900"/>
                      <a:t>д</a:t>
                    </a:r>
                    <a:r>
                      <a:rPr lang="ru-RU"/>
                      <a:t>ругие
</a:t>
                    </a:r>
                    <a:r>
                      <a:rPr lang="ru-RU" smtClean="0"/>
                      <a:t>0,6%</a:t>
                    </a:r>
                    <a:endParaRPr lang="ru-RU"/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Лист6!$A$4:$A$8</c:f>
              <c:strCache>
                <c:ptCount val="5"/>
                <c:pt idx="0">
                  <c:v>заболевания органов слуха</c:v>
                </c:pt>
                <c:pt idx="1">
                  <c:v>вибрационная болезнь</c:v>
                </c:pt>
                <c:pt idx="2">
                  <c:v>заболевания органов дыхания</c:v>
                </c:pt>
                <c:pt idx="3">
                  <c:v>заболевания опорно-двигательного аппарата </c:v>
                </c:pt>
                <c:pt idx="4">
                  <c:v>другие</c:v>
                </c:pt>
              </c:strCache>
            </c:strRef>
          </c:cat>
          <c:val>
            <c:numRef>
              <c:f>Лист6!$C$4:$C$8</c:f>
              <c:numCache>
                <c:formatCode>General</c:formatCode>
                <c:ptCount val="5"/>
                <c:pt idx="0">
                  <c:v>51.3</c:v>
                </c:pt>
                <c:pt idx="1">
                  <c:v>26.5</c:v>
                </c:pt>
                <c:pt idx="2">
                  <c:v>14.1</c:v>
                </c:pt>
                <c:pt idx="3">
                  <c:v>7.5</c:v>
                </c:pt>
                <c:pt idx="4">
                  <c:v>0.60000000000000864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211"/>
      <c:perspective val="30"/>
    </c:view3D>
    <c:plotArea>
      <c:layout>
        <c:manualLayout>
          <c:layoutTarget val="inner"/>
          <c:xMode val="edge"/>
          <c:yMode val="edge"/>
          <c:x val="8.0903691860324659E-2"/>
          <c:y val="0.10391370984237847"/>
          <c:w val="0.8412599083193657"/>
          <c:h val="0.7921725803152414"/>
        </c:manualLayout>
      </c:layout>
      <c:pie3DChart>
        <c:varyColors val="1"/>
        <c:ser>
          <c:idx val="0"/>
          <c:order val="0"/>
          <c:dLbls>
            <c:dLbl>
              <c:idx val="2"/>
              <c:layout>
                <c:manualLayout>
                  <c:x val="-4.9491300483521183E-2"/>
                  <c:y val="-3.959066425160156E-3"/>
                </c:manualLayout>
              </c:layout>
              <c:showVal val="1"/>
              <c:showCatName val="1"/>
              <c:separator>, </c:separator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  <c:showCatName val="1"/>
            <c:separator>, </c:separator>
            <c:showLeaderLines val="1"/>
          </c:dLbls>
          <c:cat>
            <c:strRef>
              <c:f>Лист3!$A$4:$A$12</c:f>
              <c:strCache>
                <c:ptCount val="9"/>
                <c:pt idx="0">
                  <c:v>Неудовлетворительная организация производства  работ </c:v>
                </c:pt>
                <c:pt idx="1">
                  <c:v>Нарушение правил дорожного движения </c:v>
                </c:pt>
                <c:pt idx="2">
                  <c:v>Нарушения технологического процесса </c:v>
                </c:pt>
                <c:pt idx="3">
                  <c:v>Нарушение работником трудового распорядка и дисциплины труда </c:v>
                </c:pt>
                <c:pt idx="4">
                  <c:v>Нарушение требований безопасности при эксплуатации транспортных средств </c:v>
                </c:pt>
                <c:pt idx="5">
                  <c:v>Эксплуатация  неисправных машин, механизмов, оборудования   </c:v>
                </c:pt>
                <c:pt idx="6">
                  <c:v>Неудовлетворительное содержание и недостатки в организации рабочих мест </c:v>
                </c:pt>
                <c:pt idx="7">
                  <c:v>Неудовлетворительное техническое состояние зданий, сооружений, территорий </c:v>
                </c:pt>
                <c:pt idx="8">
                  <c:v>Дугие причины</c:v>
                </c:pt>
              </c:strCache>
            </c:strRef>
          </c:cat>
          <c:val>
            <c:numRef>
              <c:f>Лист3!$B$4:$B$12</c:f>
              <c:numCache>
                <c:formatCode>0.0%</c:formatCode>
                <c:ptCount val="9"/>
                <c:pt idx="0">
                  <c:v>0.30600000000000038</c:v>
                </c:pt>
                <c:pt idx="1">
                  <c:v>0.10800000000000012</c:v>
                </c:pt>
                <c:pt idx="2">
                  <c:v>0.127</c:v>
                </c:pt>
                <c:pt idx="3">
                  <c:v>7.0999999999999994E-2</c:v>
                </c:pt>
                <c:pt idx="4">
                  <c:v>6.6000000000000003E-2</c:v>
                </c:pt>
                <c:pt idx="5">
                  <c:v>3.3000000000000002E-2</c:v>
                </c:pt>
                <c:pt idx="6">
                  <c:v>4.7000000000000014E-2</c:v>
                </c:pt>
                <c:pt idx="7">
                  <c:v>2.8000000000000001E-2</c:v>
                </c:pt>
                <c:pt idx="8">
                  <c:v>0.2140000000000003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1"/>
          <c:order val="1"/>
          <c:tx>
            <c:strRef>
              <c:f>Лист4!$C$4</c:f>
              <c:strCache>
                <c:ptCount val="1"/>
                <c:pt idx="0">
                  <c:v>численность потсрадавших на производстве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0"/>
                  <c:y val="2.0823640570846565E-2"/>
                </c:manualLayout>
              </c:layout>
              <c:showVal val="1"/>
            </c:dLbl>
            <c:dLbl>
              <c:idx val="1"/>
              <c:layout/>
              <c:showVal val="1"/>
            </c:dLbl>
            <c:dLbl>
              <c:idx val="2"/>
              <c:layout>
                <c:manualLayout>
                  <c:x val="1.4805256489788989E-3"/>
                  <c:y val="1.5617730428134868E-2"/>
                </c:manualLayout>
              </c:layout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numRef>
              <c:f>Лист4!$A$5:$A$9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Лист4!$C$5:$C$9</c:f>
              <c:numCache>
                <c:formatCode>General</c:formatCode>
                <c:ptCount val="5"/>
                <c:pt idx="0">
                  <c:v>840</c:v>
                </c:pt>
                <c:pt idx="1">
                  <c:v>691</c:v>
                </c:pt>
                <c:pt idx="2">
                  <c:v>703</c:v>
                </c:pt>
                <c:pt idx="3">
                  <c:v>668</c:v>
                </c:pt>
                <c:pt idx="4">
                  <c:v>608</c:v>
                </c:pt>
              </c:numCache>
            </c:numRef>
          </c:val>
        </c:ser>
        <c:axId val="58003840"/>
        <c:axId val="58005376"/>
      </c:barChart>
      <c:lineChart>
        <c:grouping val="standard"/>
        <c:ser>
          <c:idx val="0"/>
          <c:order val="0"/>
          <c:tx>
            <c:strRef>
              <c:f>Лист4!$B$4</c:f>
              <c:strCache>
                <c:ptCount val="1"/>
                <c:pt idx="0">
                  <c:v>уровень производстввенного травматизма на 1000 работающих</c:v>
                </c:pt>
              </c:strCache>
            </c:strRef>
          </c:tx>
          <c:spPr>
            <a:ln>
              <a:solidFill>
                <a:schemeClr val="tx2">
                  <a:lumMod val="50000"/>
                  <a:lumOff val="50000"/>
                </a:schemeClr>
              </a:solidFill>
            </a:ln>
          </c:spPr>
          <c:marker>
            <c:spPr>
              <a:solidFill>
                <a:schemeClr val="tx2">
                  <a:lumMod val="50000"/>
                  <a:lumOff val="50000"/>
                </a:schemeClr>
              </a:solidFill>
            </c:spPr>
          </c:marker>
          <c:dLbls>
            <c:dLbl>
              <c:idx val="0"/>
              <c:layout>
                <c:manualLayout>
                  <c:x val="-2.0728991289743152E-2"/>
                  <c:y val="-5.7265011569827863E-2"/>
                </c:manualLayout>
              </c:layout>
              <c:showVal val="1"/>
            </c:dLbl>
            <c:dLbl>
              <c:idx val="1"/>
              <c:layout>
                <c:manualLayout>
                  <c:x val="-2.2209633524724923E-2"/>
                  <c:y val="4.6853191284404613E-2"/>
                </c:manualLayout>
              </c:layout>
              <c:showVal val="1"/>
            </c:dLbl>
            <c:dLbl>
              <c:idx val="2"/>
              <c:layout>
                <c:manualLayout>
                  <c:x val="-2.3690275759706576E-2"/>
                  <c:y val="-5.205910142711636E-2"/>
                </c:manualLayout>
              </c:layout>
              <c:showVal val="1"/>
            </c:dLbl>
            <c:dLbl>
              <c:idx val="3"/>
              <c:layout>
                <c:manualLayout>
                  <c:x val="-2.665156022966985E-2"/>
                  <c:y val="6.7676831855251252E-2"/>
                </c:manualLayout>
              </c:layout>
              <c:showVal val="1"/>
            </c:dLbl>
            <c:showVal val="1"/>
          </c:dLbls>
          <c:cat>
            <c:numRef>
              <c:f>Лист4!$A$5:$A$9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Лист4!$B$5:$B$9</c:f>
              <c:numCache>
                <c:formatCode>General</c:formatCode>
                <c:ptCount val="5"/>
                <c:pt idx="0">
                  <c:v>2.1</c:v>
                </c:pt>
                <c:pt idx="1">
                  <c:v>2.1</c:v>
                </c:pt>
                <c:pt idx="2">
                  <c:v>2.2000000000000002</c:v>
                </c:pt>
                <c:pt idx="3">
                  <c:v>2.1</c:v>
                </c:pt>
                <c:pt idx="4">
                  <c:v>1.9000000000000001</c:v>
                </c:pt>
              </c:numCache>
            </c:numRef>
          </c:val>
        </c:ser>
        <c:marker val="1"/>
        <c:axId val="58012800"/>
        <c:axId val="58006912"/>
      </c:lineChart>
      <c:catAx>
        <c:axId val="58003840"/>
        <c:scaling>
          <c:orientation val="minMax"/>
        </c:scaling>
        <c:axPos val="b"/>
        <c:numFmt formatCode="General" sourceLinked="1"/>
        <c:tickLblPos val="nextTo"/>
        <c:crossAx val="58005376"/>
        <c:crosses val="autoZero"/>
        <c:auto val="1"/>
        <c:lblAlgn val="ctr"/>
        <c:lblOffset val="100"/>
      </c:catAx>
      <c:valAx>
        <c:axId val="58005376"/>
        <c:scaling>
          <c:orientation val="minMax"/>
        </c:scaling>
        <c:axPos val="l"/>
        <c:numFmt formatCode="General" sourceLinked="1"/>
        <c:tickLblPos val="nextTo"/>
        <c:crossAx val="58003840"/>
        <c:crosses val="autoZero"/>
        <c:crossBetween val="between"/>
      </c:valAx>
      <c:valAx>
        <c:axId val="58006912"/>
        <c:scaling>
          <c:orientation val="minMax"/>
        </c:scaling>
        <c:axPos val="r"/>
        <c:numFmt formatCode="General" sourceLinked="1"/>
        <c:tickLblPos val="nextTo"/>
        <c:crossAx val="58012800"/>
        <c:crosses val="max"/>
        <c:crossBetween val="between"/>
      </c:valAx>
      <c:catAx>
        <c:axId val="58012800"/>
        <c:scaling>
          <c:orientation val="minMax"/>
        </c:scaling>
        <c:delete val="1"/>
        <c:axPos val="b"/>
        <c:numFmt formatCode="General" sourceLinked="1"/>
        <c:tickLblPos val="none"/>
        <c:crossAx val="58006912"/>
        <c:crosses val="autoZero"/>
        <c:auto val="1"/>
        <c:lblAlgn val="ctr"/>
        <c:lblOffset val="100"/>
      </c:catAx>
      <c:spPr>
        <a:noFill/>
        <a:ln w="25400">
          <a:noFill/>
        </a:ln>
      </c:spPr>
    </c:plotArea>
    <c:legend>
      <c:legendPos val="b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7.1988407699037624E-2"/>
          <c:y val="5.1400554097404488E-2"/>
          <c:w val="0.89745603674540686"/>
          <c:h val="0.89007236146242519"/>
        </c:manualLayout>
      </c:layout>
      <c:barChart>
        <c:barDir val="col"/>
        <c:grouping val="stacked"/>
        <c:ser>
          <c:idx val="0"/>
          <c:order val="0"/>
          <c:tx>
            <c:strRef>
              <c:f>Лист2!$A$6</c:f>
              <c:strCache>
                <c:ptCount val="1"/>
                <c:pt idx="0">
                  <c:v>Строительство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/>
                      <a:t>Строительство;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14 чел.; 27,5%</a:t>
                    </a:r>
                    <a:endParaRPr lang="ru-RU"/>
                  </a:p>
                </c:rich>
              </c:tx>
              <c:showVal val="1"/>
              <c:showSer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Строительство;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13 чел.; 15,5%</a:t>
                    </a:r>
                    <a:endParaRPr lang="ru-RU"/>
                  </a:p>
                </c:rich>
              </c:tx>
              <c:showVal val="1"/>
              <c:showSerName val="1"/>
            </c:dLbl>
            <c:showVal val="1"/>
            <c:showSerName val="1"/>
          </c:dLbls>
          <c:cat>
            <c:numRef>
              <c:f>Лист2!$B$5:$C$5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Лист2!$B$6:$C$6</c:f>
              <c:numCache>
                <c:formatCode>General</c:formatCode>
                <c:ptCount val="2"/>
                <c:pt idx="0">
                  <c:v>14</c:v>
                </c:pt>
                <c:pt idx="1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Лист2!$A$7</c:f>
              <c:strCache>
                <c:ptCount val="1"/>
                <c:pt idx="0">
                  <c:v>Лесное хозяйство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Сельское и лесное хозяйство</a:t>
                    </a:r>
                    <a:r>
                      <a:rPr lang="ru-RU" dirty="0"/>
                      <a:t>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14 чел.; 27,5%</a:t>
                    </a:r>
                    <a:endParaRPr lang="ru-RU" dirty="0"/>
                  </a:p>
                </c:rich>
              </c:tx>
              <c:showVal val="1"/>
              <c:showSer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Сельское и лесное </a:t>
                    </a:r>
                    <a:r>
                      <a:rPr lang="ru-RU" dirty="0"/>
                      <a:t>хозяйство;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14 чел.; 16,7%</a:t>
                    </a:r>
                    <a:endParaRPr lang="ru-RU" dirty="0"/>
                  </a:p>
                </c:rich>
              </c:tx>
              <c:showVal val="1"/>
              <c:showSerName val="1"/>
            </c:dLbl>
            <c:showVal val="1"/>
            <c:showSerName val="1"/>
          </c:dLbls>
          <c:cat>
            <c:numRef>
              <c:f>Лист2!$B$5:$C$5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Лист2!$B$7:$C$7</c:f>
              <c:numCache>
                <c:formatCode>General</c:formatCode>
                <c:ptCount val="2"/>
                <c:pt idx="0">
                  <c:v>14</c:v>
                </c:pt>
                <c:pt idx="1">
                  <c:v>14</c:v>
                </c:pt>
              </c:numCache>
            </c:numRef>
          </c:val>
        </c:ser>
        <c:ser>
          <c:idx val="2"/>
          <c:order val="2"/>
          <c:tx>
            <c:strRef>
              <c:f>Лист2!$A$8</c:f>
              <c:strCache>
                <c:ptCount val="1"/>
                <c:pt idx="0">
                  <c:v>Добыча полезных ископаемых 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/>
                      <a:t>Добыча полезных ископаемых ; </a:t>
                    </a:r>
                    <a:r>
                      <a:rPr lang="ru-RU" dirty="0" smtClean="0"/>
                      <a:t>7 чел.; 13,7%</a:t>
                    </a:r>
                    <a:endParaRPr lang="ru-RU" dirty="0"/>
                  </a:p>
                </c:rich>
              </c:tx>
              <c:showVal val="1"/>
              <c:showSer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Добыча полезных ископаемых ; </a:t>
                    </a:r>
                    <a:r>
                      <a:rPr lang="ru-RU" smtClean="0"/>
                      <a:t>9 чел.;</a:t>
                    </a:r>
                    <a:r>
                      <a:rPr lang="ru-RU" baseline="0" smtClean="0"/>
                      <a:t> 10,7%</a:t>
                    </a:r>
                    <a:endParaRPr lang="ru-RU"/>
                  </a:p>
                </c:rich>
              </c:tx>
              <c:showVal val="1"/>
              <c:showSerName val="1"/>
            </c:dLbl>
            <c:showVal val="1"/>
            <c:showSerName val="1"/>
          </c:dLbls>
          <c:cat>
            <c:numRef>
              <c:f>Лист2!$B$5:$C$5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Лист2!$B$8:$C$8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</c:ser>
        <c:ser>
          <c:idx val="3"/>
          <c:order val="3"/>
          <c:tx>
            <c:strRef>
              <c:f>Лист2!$A$9</c:f>
              <c:strCache>
                <c:ptCount val="1"/>
                <c:pt idx="0">
                  <c:v>Операции с недвижимым имуществом</c:v>
                </c:pt>
              </c:strCache>
            </c:strRef>
          </c:tx>
          <c:spPr>
            <a:solidFill>
              <a:srgbClr val="33CCFF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/>
                      <a:t>Операции с недвижимым имуществом; </a:t>
                    </a:r>
                    <a:r>
                      <a:rPr lang="ru-RU" dirty="0" smtClean="0"/>
                      <a:t>7 чел.; 13,7%</a:t>
                    </a:r>
                    <a:endParaRPr lang="ru-RU" dirty="0"/>
                  </a:p>
                </c:rich>
              </c:tx>
              <c:showVal val="1"/>
              <c:showSer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/>
                      <a:t>Операции с недвижимым имуществом</a:t>
                    </a:r>
                    <a:r>
                      <a:rPr lang="ru-RU"/>
                      <a:t>; </a:t>
                    </a:r>
                    <a:r>
                      <a:rPr lang="ru-RU" smtClean="0"/>
                      <a:t>8 чел.; 9,5%</a:t>
                    </a:r>
                    <a:endParaRPr lang="ru-RU" dirty="0"/>
                  </a:p>
                </c:rich>
              </c:tx>
              <c:showVal val="1"/>
              <c:showSerName val="1"/>
            </c:dLbl>
            <c:showVal val="1"/>
            <c:showSerName val="1"/>
          </c:dLbls>
          <c:cat>
            <c:numRef>
              <c:f>Лист2!$B$5:$C$5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Лист2!$B$9:$C$9</c:f>
              <c:numCache>
                <c:formatCode>General</c:formatCode>
                <c:ptCount val="2"/>
                <c:pt idx="0">
                  <c:v>7</c:v>
                </c:pt>
                <c:pt idx="1">
                  <c:v>8</c:v>
                </c:pt>
              </c:numCache>
            </c:numRef>
          </c:val>
        </c:ser>
        <c:ser>
          <c:idx val="4"/>
          <c:order val="4"/>
          <c:tx>
            <c:strRef>
              <c:f>Лист2!$A$10</c:f>
              <c:strCache>
                <c:ptCount val="1"/>
                <c:pt idx="0">
                  <c:v>Транспорт и связь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/>
                      <a:t>Транспорт и связь;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5 чел.; 9,8;</a:t>
                    </a:r>
                    <a:endParaRPr lang="ru-RU"/>
                  </a:p>
                </c:rich>
              </c:tx>
              <c:showVal val="1"/>
              <c:showSer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Транспорт и связь; </a:t>
                    </a:r>
                    <a:r>
                      <a:rPr lang="ru-RU" smtClean="0"/>
                      <a:t/>
                    </a:r>
                    <a:br>
                      <a:rPr lang="ru-RU" smtClean="0"/>
                    </a:br>
                    <a:r>
                      <a:rPr lang="ru-RU" smtClean="0"/>
                      <a:t>14 чел.; 16,7%</a:t>
                    </a:r>
                    <a:endParaRPr lang="ru-RU"/>
                  </a:p>
                </c:rich>
              </c:tx>
              <c:showVal val="1"/>
              <c:showSerName val="1"/>
            </c:dLbl>
            <c:showVal val="1"/>
            <c:showSerName val="1"/>
          </c:dLbls>
          <c:cat>
            <c:numRef>
              <c:f>Лист2!$B$5:$C$5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Лист2!$B$10:$C$10</c:f>
              <c:numCache>
                <c:formatCode>General</c:formatCode>
                <c:ptCount val="2"/>
                <c:pt idx="0">
                  <c:v>5</c:v>
                </c:pt>
                <c:pt idx="1">
                  <c:v>14</c:v>
                </c:pt>
              </c:numCache>
            </c:numRef>
          </c:val>
        </c:ser>
        <c:ser>
          <c:idx val="5"/>
          <c:order val="5"/>
          <c:tx>
            <c:strRef>
              <c:f>Лист2!$A$11</c:f>
              <c:strCache>
                <c:ptCount val="1"/>
                <c:pt idx="0">
                  <c:v>Обрабатывающие производства</c:v>
                </c:pt>
              </c:strCache>
            </c:strRef>
          </c:tx>
          <c:dLbls>
            <c:dLbl>
              <c:idx val="0"/>
              <c:layout>
                <c:manualLayout>
                  <c:x val="1.1845135117899343E-2"/>
                  <c:y val="-1.1711361957623317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Обрабатывающие производства; </a:t>
                    </a:r>
                    <a:r>
                      <a:rPr lang="ru-RU" dirty="0" smtClean="0"/>
                      <a:t>3 чел.; 5,9%</a:t>
                    </a:r>
                    <a:endParaRPr lang="ru-RU" dirty="0"/>
                  </a:p>
                </c:rich>
              </c:tx>
              <c:showVal val="1"/>
              <c:showSer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Обрабатывающие производства; </a:t>
                    </a:r>
                    <a:r>
                      <a:rPr lang="ru-RU" smtClean="0"/>
                      <a:t>19 чел.; 22,6%</a:t>
                    </a:r>
                    <a:endParaRPr lang="ru-RU"/>
                  </a:p>
                </c:rich>
              </c:tx>
              <c:showVal val="1"/>
              <c:showSerName val="1"/>
            </c:dLbl>
            <c:showVal val="1"/>
            <c:showSerName val="1"/>
          </c:dLbls>
          <c:cat>
            <c:numRef>
              <c:f>Лист2!$B$5:$C$5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Лист2!$B$11:$C$11</c:f>
              <c:numCache>
                <c:formatCode>General</c:formatCode>
                <c:ptCount val="2"/>
                <c:pt idx="0">
                  <c:v>3</c:v>
                </c:pt>
                <c:pt idx="1">
                  <c:v>19</c:v>
                </c:pt>
              </c:numCache>
            </c:numRef>
          </c:val>
        </c:ser>
        <c:ser>
          <c:idx val="6"/>
          <c:order val="6"/>
          <c:tx>
            <c:strRef>
              <c:f>Лист2!$A$12</c:f>
              <c:strCache>
                <c:ptCount val="1"/>
                <c:pt idx="0">
                  <c:v>Государственное управление</c:v>
                </c:pt>
              </c:strCache>
            </c:strRef>
          </c:tx>
          <c:dLbls>
            <c:dLbl>
              <c:idx val="0"/>
              <c:layout>
                <c:manualLayout>
                  <c:x val="-1.1658597556987551E-7"/>
                  <c:y val="-5.152999261354257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Государственное управление; </a:t>
                    </a:r>
                    <a:r>
                      <a:rPr lang="ru-RU" dirty="0" smtClean="0"/>
                      <a:t>1 чел.; 2,0%</a:t>
                    </a:r>
                    <a:endParaRPr lang="ru-RU" dirty="0"/>
                  </a:p>
                </c:rich>
              </c:tx>
              <c:showVal val="1"/>
              <c:showSer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Государственное управление; </a:t>
                    </a:r>
                    <a:r>
                      <a:rPr lang="ru-RU" smtClean="0"/>
                      <a:t>7 чел.; 8,3%</a:t>
                    </a:r>
                    <a:endParaRPr lang="ru-RU"/>
                  </a:p>
                </c:rich>
              </c:tx>
              <c:showVal val="1"/>
              <c:showSerName val="1"/>
            </c:dLbl>
            <c:showVal val="1"/>
            <c:showSerName val="1"/>
          </c:dLbls>
          <c:cat>
            <c:numRef>
              <c:f>Лист2!$B$5:$C$5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Лист2!$B$12:$C$12</c:f>
              <c:numCache>
                <c:formatCode>General</c:formatCode>
                <c:ptCount val="2"/>
                <c:pt idx="0">
                  <c:v>1</c:v>
                </c:pt>
                <c:pt idx="1">
                  <c:v>7</c:v>
                </c:pt>
              </c:numCache>
            </c:numRef>
          </c:val>
        </c:ser>
        <c:gapWidth val="64"/>
        <c:overlap val="100"/>
        <c:serLines>
          <c:spPr>
            <a:ln>
              <a:solidFill>
                <a:srgbClr val="002960">
                  <a:lumMod val="50000"/>
                  <a:lumOff val="50000"/>
                </a:srgbClr>
              </a:solidFill>
              <a:prstDash val="dash"/>
            </a:ln>
          </c:spPr>
        </c:serLines>
        <c:axId val="58099584"/>
        <c:axId val="58101120"/>
      </c:barChart>
      <c:catAx>
        <c:axId val="58099584"/>
        <c:scaling>
          <c:orientation val="minMax"/>
        </c:scaling>
        <c:axPos val="b"/>
        <c:numFmt formatCode="General" sourceLinked="1"/>
        <c:tickLblPos val="nextTo"/>
        <c:crossAx val="58101120"/>
        <c:crosses val="autoZero"/>
        <c:auto val="1"/>
        <c:lblAlgn val="ctr"/>
        <c:lblOffset val="100"/>
      </c:catAx>
      <c:valAx>
        <c:axId val="58101120"/>
        <c:scaling>
          <c:orientation val="minMax"/>
        </c:scaling>
        <c:axPos val="l"/>
        <c:numFmt formatCode="General" sourceLinked="1"/>
        <c:tickLblPos val="nextTo"/>
        <c:crossAx val="58099584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8.1395595489252112E-2"/>
          <c:y val="2.6620370370370371E-2"/>
          <c:w val="0.88773641521224012"/>
          <c:h val="0.60311862058909305"/>
        </c:manualLayout>
      </c:layout>
      <c:lineChart>
        <c:grouping val="standard"/>
        <c:ser>
          <c:idx val="0"/>
          <c:order val="0"/>
          <c:tx>
            <c:strRef>
              <c:f>Лист5!$A$6</c:f>
              <c:strCache>
                <c:ptCount val="1"/>
                <c:pt idx="0">
                  <c:v>Российская Федерация</c:v>
                </c:pt>
              </c:strCache>
            </c:strRef>
          </c:tx>
          <c:dLbls>
            <c:dLbl>
              <c:idx val="0"/>
              <c:layout>
                <c:manualLayout>
                  <c:x val="-4.7222222222222325E-2"/>
                  <c:y val="-5.0925925925925923E-2"/>
                </c:manualLayout>
              </c:layout>
              <c:showVal val="1"/>
            </c:dLbl>
            <c:dLbl>
              <c:idx val="1"/>
              <c:layout>
                <c:manualLayout>
                  <c:x val="-0.05"/>
                  <c:y val="-4.6296296296296419E-2"/>
                </c:manualLayout>
              </c:layout>
              <c:showVal val="1"/>
            </c:dLbl>
            <c:dLbl>
              <c:idx val="2"/>
              <c:layout>
                <c:manualLayout>
                  <c:x val="-0.05"/>
                  <c:y val="4.6296296296296419E-2"/>
                </c:manualLayout>
              </c:layout>
              <c:showVal val="1"/>
            </c:dLbl>
            <c:dLbl>
              <c:idx val="3"/>
              <c:layout>
                <c:manualLayout>
                  <c:x val="-3.8888888888888994E-2"/>
                  <c:y val="3.7037037037037056E-2"/>
                </c:manualLayout>
              </c:layout>
              <c:showVal val="1"/>
            </c:dLbl>
            <c:dLbl>
              <c:idx val="4"/>
              <c:layout>
                <c:manualLayout>
                  <c:x val="-4.1666666666666664E-2"/>
                  <c:y val="3.2407407407407496E-2"/>
                </c:manualLayout>
              </c:layout>
              <c:showVal val="1"/>
            </c:dLbl>
            <c:showVal val="1"/>
          </c:dLbls>
          <c:cat>
            <c:numRef>
              <c:f>Лист5!$B$5:$F$5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Лист5!$B$6:$F$6</c:f>
              <c:numCache>
                <c:formatCode>General</c:formatCode>
                <c:ptCount val="5"/>
                <c:pt idx="0">
                  <c:v>2.1</c:v>
                </c:pt>
                <c:pt idx="1">
                  <c:v>2.2000000000000002</c:v>
                </c:pt>
                <c:pt idx="2">
                  <c:v>2.1</c:v>
                </c:pt>
                <c:pt idx="3">
                  <c:v>1.9000000000000001</c:v>
                </c:pt>
                <c:pt idx="4">
                  <c:v>1.7</c:v>
                </c:pt>
              </c:numCache>
            </c:numRef>
          </c:val>
        </c:ser>
        <c:ser>
          <c:idx val="1"/>
          <c:order val="1"/>
          <c:tx>
            <c:strRef>
              <c:f>Лист5!$A$7</c:f>
              <c:strCache>
                <c:ptCount val="1"/>
                <c:pt idx="0">
                  <c:v>Сибирский федеральный округ </c:v>
                </c:pt>
              </c:strCache>
            </c:strRef>
          </c:tx>
          <c:dLbls>
            <c:dLbl>
              <c:idx val="0"/>
              <c:layout>
                <c:manualLayout>
                  <c:x val="-3.888888888888889E-2"/>
                  <c:y val="-6.0185185185185147E-2"/>
                </c:manualLayout>
              </c:layout>
              <c:showVal val="1"/>
            </c:dLbl>
            <c:dLbl>
              <c:idx val="1"/>
              <c:layout>
                <c:manualLayout>
                  <c:x val="-3.888888888888889E-2"/>
                  <c:y val="-3.7037037037037056E-2"/>
                </c:manualLayout>
              </c:layout>
              <c:showVal val="1"/>
            </c:dLbl>
            <c:dLbl>
              <c:idx val="2"/>
              <c:layout>
                <c:manualLayout>
                  <c:x val="-3.888888888888889E-2"/>
                  <c:y val="-5.0925925925925923E-2"/>
                </c:manualLayout>
              </c:layout>
              <c:showVal val="1"/>
            </c:dLbl>
            <c:dLbl>
              <c:idx val="3"/>
              <c:layout>
                <c:manualLayout>
                  <c:x val="-3.8888888888888994E-2"/>
                  <c:y val="-4.1666666666666664E-2"/>
                </c:manualLayout>
              </c:layout>
              <c:showVal val="1"/>
            </c:dLbl>
            <c:dLbl>
              <c:idx val="4"/>
              <c:layout>
                <c:manualLayout>
                  <c:x val="-0.05"/>
                  <c:y val="-4.6296296296296419E-2"/>
                </c:manualLayout>
              </c:layout>
              <c:showVal val="1"/>
            </c:dLbl>
            <c:showVal val="1"/>
          </c:dLbls>
          <c:cat>
            <c:numRef>
              <c:f>Лист5!$B$5:$F$5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Лист5!$B$7:$F$7</c:f>
              <c:numCache>
                <c:formatCode>General</c:formatCode>
                <c:ptCount val="5"/>
                <c:pt idx="0">
                  <c:v>2.7</c:v>
                </c:pt>
                <c:pt idx="1">
                  <c:v>2.9</c:v>
                </c:pt>
                <c:pt idx="2">
                  <c:v>2.5</c:v>
                </c:pt>
                <c:pt idx="3">
                  <c:v>2.2999999999999998</c:v>
                </c:pt>
                <c:pt idx="4">
                  <c:v>2.2000000000000002</c:v>
                </c:pt>
              </c:numCache>
            </c:numRef>
          </c:val>
        </c:ser>
        <c:ser>
          <c:idx val="2"/>
          <c:order val="2"/>
          <c:tx>
            <c:strRef>
              <c:f>Лист5!$A$8</c:f>
              <c:strCache>
                <c:ptCount val="1"/>
                <c:pt idx="0">
                  <c:v>Иркутская область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</c:spPr>
          </c:marker>
          <c:dLbls>
            <c:dLbl>
              <c:idx val="0"/>
              <c:layout>
                <c:manualLayout>
                  <c:x val="-4.7222222222222325E-2"/>
                  <c:y val="4.6296296296296419E-2"/>
                </c:manualLayout>
              </c:layout>
              <c:showVal val="1"/>
            </c:dLbl>
            <c:dLbl>
              <c:idx val="1"/>
              <c:layout>
                <c:manualLayout>
                  <c:x val="-3.888888888888889E-2"/>
                  <c:y val="4.6296296296296419E-2"/>
                </c:manualLayout>
              </c:layout>
              <c:showVal val="1"/>
            </c:dLbl>
            <c:dLbl>
              <c:idx val="2"/>
              <c:layout>
                <c:manualLayout>
                  <c:x val="-3.888888888888889E-2"/>
                  <c:y val="-2.7777777777777901E-2"/>
                </c:manualLayout>
              </c:layout>
              <c:showVal val="1"/>
            </c:dLbl>
            <c:dLbl>
              <c:idx val="3"/>
              <c:layout>
                <c:manualLayout>
                  <c:x val="-3.8888888888888994E-2"/>
                  <c:y val="-1.8518518518518556E-2"/>
                </c:manualLayout>
              </c:layout>
              <c:showVal val="1"/>
            </c:dLbl>
            <c:dLbl>
              <c:idx val="4"/>
              <c:layout>
                <c:manualLayout>
                  <c:x val="-4.1666666666666664E-2"/>
                  <c:y val="-4.1666666666666664E-2"/>
                </c:manualLayout>
              </c:layout>
              <c:showVal val="1"/>
            </c:dLbl>
            <c:showVal val="1"/>
          </c:dLbls>
          <c:cat>
            <c:numRef>
              <c:f>Лист5!$B$5:$F$5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Лист5!$B$8:$F$8</c:f>
              <c:numCache>
                <c:formatCode>General</c:formatCode>
                <c:ptCount val="5"/>
                <c:pt idx="0">
                  <c:v>2.1</c:v>
                </c:pt>
                <c:pt idx="1">
                  <c:v>2.1</c:v>
                </c:pt>
                <c:pt idx="2">
                  <c:v>2.2000000000000002</c:v>
                </c:pt>
                <c:pt idx="3">
                  <c:v>2.1</c:v>
                </c:pt>
                <c:pt idx="4">
                  <c:v>1.9000000000000001</c:v>
                </c:pt>
              </c:numCache>
            </c:numRef>
          </c:val>
        </c:ser>
        <c:marker val="1"/>
        <c:axId val="58181504"/>
        <c:axId val="58183040"/>
      </c:lineChart>
      <c:catAx>
        <c:axId val="58181504"/>
        <c:scaling>
          <c:orientation val="minMax"/>
        </c:scaling>
        <c:axPos val="b"/>
        <c:numFmt formatCode="General" sourceLinked="1"/>
        <c:tickLblPos val="nextTo"/>
        <c:crossAx val="58183040"/>
        <c:crosses val="autoZero"/>
        <c:auto val="1"/>
        <c:lblAlgn val="ctr"/>
        <c:lblOffset val="100"/>
      </c:catAx>
      <c:valAx>
        <c:axId val="58183040"/>
        <c:scaling>
          <c:orientation val="minMax"/>
          <c:min val="1.5"/>
        </c:scaling>
        <c:axPos val="l"/>
        <c:numFmt formatCode="General" sourceLinked="1"/>
        <c:tickLblPos val="nextTo"/>
        <c:crossAx val="581815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8.4650633471860443E-2"/>
          <c:y val="4.0509259259259259E-2"/>
          <c:w val="0.86953937968047645"/>
          <c:h val="0.5892297317002041"/>
        </c:manualLayout>
      </c:layout>
      <c:lineChart>
        <c:grouping val="standard"/>
        <c:ser>
          <c:idx val="0"/>
          <c:order val="0"/>
          <c:tx>
            <c:strRef>
              <c:f>Лист5!$A$6</c:f>
              <c:strCache>
                <c:ptCount val="1"/>
                <c:pt idx="0">
                  <c:v>Российская Федерация</c:v>
                </c:pt>
              </c:strCache>
            </c:strRef>
          </c:tx>
          <c:dLbls>
            <c:dLbl>
              <c:idx val="0"/>
              <c:layout>
                <c:manualLayout>
                  <c:x val="-4.0083738491706308E-2"/>
                  <c:y val="5.0925925925925923E-2"/>
                </c:manualLayout>
              </c:layout>
              <c:showVal val="1"/>
            </c:dLbl>
            <c:dLbl>
              <c:idx val="1"/>
              <c:layout>
                <c:manualLayout>
                  <c:x val="-5.1536235203622327E-2"/>
                  <c:y val="4.6296296296296439E-2"/>
                </c:manualLayout>
              </c:layout>
              <c:showVal val="1"/>
            </c:dLbl>
            <c:dLbl>
              <c:idx val="2"/>
              <c:layout>
                <c:manualLayout>
                  <c:x val="-5.4399359381601314E-2"/>
                  <c:y val="5.5555555555555455E-2"/>
                </c:manualLayout>
              </c:layout>
              <c:showVal val="1"/>
            </c:dLbl>
            <c:dLbl>
              <c:idx val="3"/>
              <c:layout>
                <c:manualLayout>
                  <c:x val="-4.5809986847664234E-2"/>
                  <c:y val="4.6296296296296398E-2"/>
                </c:manualLayout>
              </c:layout>
              <c:showVal val="1"/>
            </c:dLbl>
            <c:dLbl>
              <c:idx val="4"/>
              <c:layout>
                <c:manualLayout>
                  <c:x val="-5.7262483559580427E-2"/>
                  <c:y val="5.0925925925925923E-2"/>
                </c:manualLayout>
              </c:layout>
              <c:showVal val="1"/>
            </c:dLbl>
            <c:showVal val="1"/>
          </c:dLbls>
          <c:cat>
            <c:numRef>
              <c:f>Лист5!$G$5:$K$5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Лист5!$G$6:$K$6</c:f>
              <c:numCache>
                <c:formatCode>0.00</c:formatCode>
                <c:ptCount val="5"/>
                <c:pt idx="0">
                  <c:v>9.0000000000000024E-2</c:v>
                </c:pt>
                <c:pt idx="1">
                  <c:v>9.4000000000000028E-2</c:v>
                </c:pt>
                <c:pt idx="2">
                  <c:v>8.6000000000000021E-2</c:v>
                </c:pt>
                <c:pt idx="3">
                  <c:v>8.4000000000000047E-2</c:v>
                </c:pt>
                <c:pt idx="4">
                  <c:v>8.0000000000000043E-2</c:v>
                </c:pt>
              </c:numCache>
            </c:numRef>
          </c:val>
        </c:ser>
        <c:ser>
          <c:idx val="1"/>
          <c:order val="1"/>
          <c:tx>
            <c:strRef>
              <c:f>Лист5!$A$7</c:f>
              <c:strCache>
                <c:ptCount val="1"/>
                <c:pt idx="0">
                  <c:v>Сибирский федеральный округ </c:v>
                </c:pt>
              </c:strCache>
            </c:strRef>
          </c:tx>
          <c:dLbls>
            <c:dLbl>
              <c:idx val="0"/>
              <c:layout>
                <c:manualLayout>
                  <c:x val="-5.1536235203622334E-2"/>
                  <c:y val="-5.0925925925925992E-2"/>
                </c:manualLayout>
              </c:layout>
              <c:showVal val="1"/>
            </c:dLbl>
            <c:dLbl>
              <c:idx val="1"/>
              <c:layout>
                <c:manualLayout>
                  <c:x val="-5.1536235203622327E-2"/>
                  <c:y val="-4.6296296296296398E-2"/>
                </c:manualLayout>
              </c:layout>
              <c:showVal val="1"/>
            </c:dLbl>
            <c:dLbl>
              <c:idx val="2"/>
              <c:layout>
                <c:manualLayout>
                  <c:x val="-4.2946862669685087E-2"/>
                  <c:y val="-4.6296296296296398E-2"/>
                </c:manualLayout>
              </c:layout>
              <c:showVal val="1"/>
            </c:dLbl>
            <c:dLbl>
              <c:idx val="3"/>
              <c:layout>
                <c:manualLayout>
                  <c:x val="-5.4399359381601314E-2"/>
                  <c:y val="-5.5555555555555455E-2"/>
                </c:manualLayout>
              </c:layout>
              <c:showVal val="1"/>
            </c:dLbl>
            <c:dLbl>
              <c:idx val="4"/>
              <c:layout>
                <c:manualLayout>
                  <c:x val="-5.7262483559580427E-2"/>
                  <c:y val="-3.7037037037037056E-2"/>
                </c:manualLayout>
              </c:layout>
              <c:showVal val="1"/>
            </c:dLbl>
            <c:showVal val="1"/>
          </c:dLbls>
          <c:cat>
            <c:numRef>
              <c:f>Лист5!$G$5:$K$5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Лист5!$G$7:$K$7</c:f>
              <c:numCache>
                <c:formatCode>0.00</c:formatCode>
                <c:ptCount val="5"/>
                <c:pt idx="0">
                  <c:v>0.13800000000000001</c:v>
                </c:pt>
                <c:pt idx="1">
                  <c:v>0.14500000000000021</c:v>
                </c:pt>
                <c:pt idx="2">
                  <c:v>0.114</c:v>
                </c:pt>
                <c:pt idx="3">
                  <c:v>0.10100000000000002</c:v>
                </c:pt>
                <c:pt idx="4">
                  <c:v>0.10700000000000012</c:v>
                </c:pt>
              </c:numCache>
            </c:numRef>
          </c:val>
        </c:ser>
        <c:ser>
          <c:idx val="2"/>
          <c:order val="2"/>
          <c:tx>
            <c:strRef>
              <c:f>Лист5!$A$8</c:f>
              <c:strCache>
                <c:ptCount val="1"/>
                <c:pt idx="0">
                  <c:v>Иркутская область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</c:spPr>
          </c:marker>
          <c:dLbls>
            <c:dLbl>
              <c:idx val="0"/>
              <c:layout>
                <c:manualLayout>
                  <c:x val="-5.1536235203622334E-2"/>
                  <c:y val="4.6296296296296398E-2"/>
                </c:manualLayout>
              </c:layout>
              <c:showVal val="1"/>
            </c:dLbl>
            <c:dLbl>
              <c:idx val="1"/>
              <c:layout>
                <c:manualLayout>
                  <c:x val="-5.1536235203622327E-2"/>
                  <c:y val="3.7037037037037056E-2"/>
                </c:manualLayout>
              </c:layout>
              <c:showVal val="1"/>
            </c:dLbl>
            <c:dLbl>
              <c:idx val="2"/>
              <c:layout>
                <c:manualLayout>
                  <c:x val="-5.4399359381601314E-2"/>
                  <c:y val="-5.5555555555555455E-2"/>
                </c:manualLayout>
              </c:layout>
              <c:showVal val="1"/>
            </c:dLbl>
            <c:dLbl>
              <c:idx val="3"/>
              <c:layout>
                <c:manualLayout>
                  <c:x val="-5.4399359381601314E-2"/>
                  <c:y val="-9.2592592592592952E-3"/>
                </c:manualLayout>
              </c:layout>
              <c:showVal val="1"/>
            </c:dLbl>
            <c:dLbl>
              <c:idx val="4"/>
              <c:layout>
                <c:manualLayout>
                  <c:x val="-5.7262483559580427E-2"/>
                  <c:y val="-5.5555555555555455E-2"/>
                </c:manualLayout>
              </c:layout>
              <c:showVal val="1"/>
            </c:dLbl>
            <c:showVal val="1"/>
          </c:dLbls>
          <c:cat>
            <c:numRef>
              <c:f>Лист5!$G$5:$K$5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Лист5!$G$8:$K$8</c:f>
              <c:numCache>
                <c:formatCode>0.00</c:formatCode>
                <c:ptCount val="5"/>
                <c:pt idx="0">
                  <c:v>0.12400000000000012</c:v>
                </c:pt>
                <c:pt idx="1">
                  <c:v>0.127</c:v>
                </c:pt>
                <c:pt idx="2">
                  <c:v>0.161</c:v>
                </c:pt>
                <c:pt idx="3">
                  <c:v>9.5000000000000043E-2</c:v>
                </c:pt>
                <c:pt idx="4">
                  <c:v>0.16</c:v>
                </c:pt>
              </c:numCache>
            </c:numRef>
          </c:val>
        </c:ser>
        <c:marker val="1"/>
        <c:axId val="58287616"/>
        <c:axId val="58289152"/>
      </c:lineChart>
      <c:catAx>
        <c:axId val="58287616"/>
        <c:scaling>
          <c:orientation val="minMax"/>
        </c:scaling>
        <c:axPos val="b"/>
        <c:numFmt formatCode="General" sourceLinked="1"/>
        <c:tickLblPos val="nextTo"/>
        <c:crossAx val="58289152"/>
        <c:crosses val="autoZero"/>
        <c:auto val="1"/>
        <c:lblAlgn val="ctr"/>
        <c:lblOffset val="100"/>
      </c:catAx>
      <c:valAx>
        <c:axId val="58289152"/>
        <c:scaling>
          <c:orientation val="minMax"/>
        </c:scaling>
        <c:axPos val="l"/>
        <c:numFmt formatCode="0.00" sourceLinked="1"/>
        <c:tickLblPos val="nextTo"/>
        <c:crossAx val="5828761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Лист1!$A$34</c:f>
              <c:strCache>
                <c:ptCount val="1"/>
                <c:pt idx="0">
                  <c:v>Российская Федерация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2.5300553643847434E-2"/>
                </c:manualLayout>
              </c:layout>
              <c:showVal val="1"/>
            </c:dLbl>
            <c:dLbl>
              <c:idx val="1"/>
              <c:layout>
                <c:manualLayout>
                  <c:x val="5.516556284601962E-17"/>
                  <c:y val="-2.0240442915078011E-2"/>
                </c:manualLayout>
              </c:layout>
              <c:showVal val="1"/>
            </c:dLbl>
            <c:dLbl>
              <c:idx val="2"/>
              <c:layout>
                <c:manualLayout>
                  <c:x val="1.8054392767628241E-2"/>
                  <c:y val="-1.5180332186308591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Лист1!$B$33:$D$33</c:f>
              <c:strCache>
                <c:ptCount val="3"/>
                <c:pt idx="0">
                  <c:v>Занятые в условиях, не отвечающих гигиеническим нормативам</c:v>
                </c:pt>
                <c:pt idx="1">
                  <c:v>Занятые тяжелым физическим трудом</c:v>
                </c:pt>
                <c:pt idx="2">
                  <c:v>Занятые на оборудовании, не отвечающем требованиям безопасности</c:v>
                </c:pt>
              </c:strCache>
            </c:strRef>
          </c:cat>
          <c:val>
            <c:numRef>
              <c:f>Лист1!$B$34:$D$34</c:f>
              <c:numCache>
                <c:formatCode>0.0%</c:formatCode>
                <c:ptCount val="3"/>
                <c:pt idx="0">
                  <c:v>0.32200000000000067</c:v>
                </c:pt>
                <c:pt idx="1">
                  <c:v>0.13200000000000001</c:v>
                </c:pt>
                <c:pt idx="2">
                  <c:v>5.0000000000000096E-3</c:v>
                </c:pt>
              </c:numCache>
            </c:numRef>
          </c:val>
        </c:ser>
        <c:ser>
          <c:idx val="1"/>
          <c:order val="1"/>
          <c:tx>
            <c:strRef>
              <c:f>Лист1!$A$35</c:f>
              <c:strCache>
                <c:ptCount val="1"/>
                <c:pt idx="0">
                  <c:v>Сибирский федеральный округ</c:v>
                </c:pt>
              </c:strCache>
            </c:strRef>
          </c:tx>
          <c:dLbls>
            <c:dLbl>
              <c:idx val="0"/>
              <c:layout>
                <c:manualLayout>
                  <c:x val="9.0271963838141223E-3"/>
                  <c:y val="-2.2770498279462752E-2"/>
                </c:manualLayout>
              </c:layout>
              <c:showVal val="1"/>
            </c:dLbl>
            <c:dLbl>
              <c:idx val="1"/>
              <c:layout>
                <c:manualLayout>
                  <c:x val="1.3540794575721122E-2"/>
                  <c:y val="-1.5180332186308449E-2"/>
                </c:manualLayout>
              </c:layout>
              <c:showVal val="1"/>
            </c:dLbl>
            <c:dLbl>
              <c:idx val="2"/>
              <c:layout>
                <c:manualLayout>
                  <c:x val="1.2036261845085491E-2"/>
                  <c:y val="-2.2770498279462752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Лист1!$B$33:$D$33</c:f>
              <c:strCache>
                <c:ptCount val="3"/>
                <c:pt idx="0">
                  <c:v>Занятые в условиях, не отвечающих гигиеническим нормативам</c:v>
                </c:pt>
                <c:pt idx="1">
                  <c:v>Занятые тяжелым физическим трудом</c:v>
                </c:pt>
                <c:pt idx="2">
                  <c:v>Занятые на оборудовании, не отвечающем требованиям безопасности</c:v>
                </c:pt>
              </c:strCache>
            </c:strRef>
          </c:cat>
          <c:val>
            <c:numRef>
              <c:f>Лист1!$B$35:$D$35</c:f>
              <c:numCache>
                <c:formatCode>0.0%</c:formatCode>
                <c:ptCount val="3"/>
                <c:pt idx="0">
                  <c:v>0.41900000000000032</c:v>
                </c:pt>
                <c:pt idx="1">
                  <c:v>0.20400000000000001</c:v>
                </c:pt>
                <c:pt idx="2">
                  <c:v>1.2E-2</c:v>
                </c:pt>
              </c:numCache>
            </c:numRef>
          </c:val>
        </c:ser>
        <c:ser>
          <c:idx val="2"/>
          <c:order val="2"/>
          <c:tx>
            <c:strRef>
              <c:f>Лист1!$A$36</c:f>
              <c:strCache>
                <c:ptCount val="1"/>
                <c:pt idx="0">
                  <c:v>Иркутская область</c:v>
                </c:pt>
              </c:strCache>
            </c:strRef>
          </c:tx>
          <c:spPr>
            <a:solidFill>
              <a:srgbClr val="002960">
                <a:lumMod val="50000"/>
                <a:lumOff val="50000"/>
              </a:srgbClr>
            </a:solidFill>
          </c:spPr>
          <c:dLbls>
            <c:dLbl>
              <c:idx val="0"/>
              <c:layout>
                <c:manualLayout>
                  <c:x val="2.5577056420806682E-2"/>
                  <c:y val="-1.7710387550693246E-2"/>
                </c:manualLayout>
              </c:layout>
              <c:showVal val="1"/>
            </c:dLbl>
            <c:dLbl>
              <c:idx val="1"/>
              <c:layout>
                <c:manualLayout>
                  <c:x val="1.8054392767628241E-2"/>
                  <c:y val="-2.0240442915078004E-2"/>
                </c:manualLayout>
              </c:layout>
              <c:showVal val="1"/>
            </c:dLbl>
            <c:dLbl>
              <c:idx val="2"/>
              <c:layout>
                <c:manualLayout>
                  <c:x val="2.4072523690170874E-2"/>
                  <c:y val="-2.0240442915077962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Лист1!$B$33:$D$33</c:f>
              <c:strCache>
                <c:ptCount val="3"/>
                <c:pt idx="0">
                  <c:v>Занятые в условиях, не отвечающих гигиеническим нормативам</c:v>
                </c:pt>
                <c:pt idx="1">
                  <c:v>Занятые тяжелым физическим трудом</c:v>
                </c:pt>
                <c:pt idx="2">
                  <c:v>Занятые на оборудовании, не отвечающем требованиям безопасности</c:v>
                </c:pt>
              </c:strCache>
            </c:strRef>
          </c:cat>
          <c:val>
            <c:numRef>
              <c:f>Лист1!$B$36:$D$36</c:f>
              <c:numCache>
                <c:formatCode>0.0%</c:formatCode>
                <c:ptCount val="3"/>
                <c:pt idx="0">
                  <c:v>0.42900000000000038</c:v>
                </c:pt>
                <c:pt idx="1">
                  <c:v>0.21200000000000024</c:v>
                </c:pt>
                <c:pt idx="2">
                  <c:v>7.0000000000000106E-3</c:v>
                </c:pt>
              </c:numCache>
            </c:numRef>
          </c:val>
        </c:ser>
        <c:shape val="box"/>
        <c:axId val="58511744"/>
        <c:axId val="58513280"/>
        <c:axId val="0"/>
      </c:bar3DChart>
      <c:catAx>
        <c:axId val="58511744"/>
        <c:scaling>
          <c:orientation val="minMax"/>
        </c:scaling>
        <c:axPos val="b"/>
        <c:tickLblPos val="nextTo"/>
        <c:crossAx val="58513280"/>
        <c:crosses val="autoZero"/>
        <c:auto val="1"/>
        <c:lblAlgn val="ctr"/>
        <c:lblOffset val="100"/>
      </c:catAx>
      <c:valAx>
        <c:axId val="58513280"/>
        <c:scaling>
          <c:orientation val="minMax"/>
        </c:scaling>
        <c:delete val="1"/>
        <c:axPos val="l"/>
        <c:numFmt formatCode="0.0%" sourceLinked="1"/>
        <c:tickLblPos val="none"/>
        <c:crossAx val="5851174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Лист1!$B$5</c:f>
              <c:strCache>
                <c:ptCount val="1"/>
                <c:pt idx="0">
                  <c:v>2011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Лист1!$A$6:$A$12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Лист1!$B$6:$B$12</c:f>
              <c:numCache>
                <c:formatCode>0.0%</c:formatCode>
                <c:ptCount val="7"/>
                <c:pt idx="0">
                  <c:v>0.38000000000000067</c:v>
                </c:pt>
                <c:pt idx="1">
                  <c:v>0.38000000000000067</c:v>
                </c:pt>
                <c:pt idx="2">
                  <c:v>0.44400000000000001</c:v>
                </c:pt>
                <c:pt idx="3">
                  <c:v>0.45700000000000002</c:v>
                </c:pt>
                <c:pt idx="4">
                  <c:v>0.31800000000000067</c:v>
                </c:pt>
                <c:pt idx="5">
                  <c:v>0.35800000000000032</c:v>
                </c:pt>
                <c:pt idx="6">
                  <c:v>4.0000000000000022E-2</c:v>
                </c:pt>
              </c:numCache>
            </c:numRef>
          </c:val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2012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Лист1!$A$6:$A$12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Лист1!$C$6:$C$12</c:f>
              <c:numCache>
                <c:formatCode>0.0%</c:formatCode>
                <c:ptCount val="7"/>
                <c:pt idx="0">
                  <c:v>0.41000000000000031</c:v>
                </c:pt>
                <c:pt idx="1">
                  <c:v>0.42900000000000038</c:v>
                </c:pt>
                <c:pt idx="2">
                  <c:v>0.49700000000000061</c:v>
                </c:pt>
                <c:pt idx="3">
                  <c:v>0.46200000000000002</c:v>
                </c:pt>
                <c:pt idx="4">
                  <c:v>0.31700000000000067</c:v>
                </c:pt>
                <c:pt idx="5">
                  <c:v>0.37800000000000061</c:v>
                </c:pt>
                <c:pt idx="6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Лист1!$D$5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</c:spPr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Лист1!$A$6:$A$12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Лист1!$D$6:$D$12</c:f>
              <c:numCache>
                <c:formatCode>0.0%</c:formatCode>
                <c:ptCount val="7"/>
                <c:pt idx="0">
                  <c:v>0.42900000000000038</c:v>
                </c:pt>
                <c:pt idx="1">
                  <c:v>0.42200000000000032</c:v>
                </c:pt>
                <c:pt idx="2">
                  <c:v>0.53500000000000003</c:v>
                </c:pt>
                <c:pt idx="3">
                  <c:v>0.44900000000000001</c:v>
                </c:pt>
                <c:pt idx="4">
                  <c:v>0.32000000000000067</c:v>
                </c:pt>
                <c:pt idx="5">
                  <c:v>0.40300000000000002</c:v>
                </c:pt>
                <c:pt idx="6">
                  <c:v>8.7000000000000022E-2</c:v>
                </c:pt>
              </c:numCache>
            </c:numRef>
          </c:val>
        </c:ser>
        <c:gapWidth val="75"/>
        <c:gapDepth val="100"/>
        <c:shape val="box"/>
        <c:axId val="58233600"/>
        <c:axId val="58235136"/>
        <c:axId val="0"/>
      </c:bar3DChart>
      <c:catAx>
        <c:axId val="58233600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700" b="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58235136"/>
        <c:crosses val="autoZero"/>
        <c:auto val="1"/>
        <c:lblAlgn val="ctr"/>
        <c:lblOffset val="50"/>
      </c:catAx>
      <c:valAx>
        <c:axId val="58235136"/>
        <c:scaling>
          <c:orientation val="minMax"/>
        </c:scaling>
        <c:delete val="1"/>
        <c:axPos val="l"/>
        <c:numFmt formatCode="0.0%" sourceLinked="1"/>
        <c:tickLblPos val="none"/>
        <c:crossAx val="58233600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Лист1!$H$5</c:f>
              <c:strCache>
                <c:ptCount val="1"/>
                <c:pt idx="0">
                  <c:v>2011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Лист1!$G$6:$G$12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Лист1!$H$6:$H$12</c:f>
              <c:numCache>
                <c:formatCode>0.0%</c:formatCode>
                <c:ptCount val="7"/>
                <c:pt idx="0">
                  <c:v>0.17100000000000001</c:v>
                </c:pt>
                <c:pt idx="1">
                  <c:v>0.15500000000000033</c:v>
                </c:pt>
                <c:pt idx="2">
                  <c:v>0.22700000000000001</c:v>
                </c:pt>
                <c:pt idx="3">
                  <c:v>0.13800000000000001</c:v>
                </c:pt>
                <c:pt idx="4">
                  <c:v>0.21900000000000033</c:v>
                </c:pt>
                <c:pt idx="5">
                  <c:v>0.11899999999999998</c:v>
                </c:pt>
                <c:pt idx="6">
                  <c:v>1.2E-2</c:v>
                </c:pt>
              </c:numCache>
            </c:numRef>
          </c:val>
        </c:ser>
        <c:ser>
          <c:idx val="1"/>
          <c:order val="1"/>
          <c:tx>
            <c:strRef>
              <c:f>Лист1!$I$5</c:f>
              <c:strCache>
                <c:ptCount val="1"/>
                <c:pt idx="0">
                  <c:v>2012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Лист1!$G$6:$G$12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Лист1!$I$6:$I$12</c:f>
              <c:numCache>
                <c:formatCode>0.0%</c:formatCode>
                <c:ptCount val="7"/>
                <c:pt idx="0">
                  <c:v>0.193</c:v>
                </c:pt>
                <c:pt idx="1">
                  <c:v>0.30800000000000038</c:v>
                </c:pt>
                <c:pt idx="2">
                  <c:v>0.22700000000000001</c:v>
                </c:pt>
                <c:pt idx="3">
                  <c:v>0.14000000000000001</c:v>
                </c:pt>
                <c:pt idx="4">
                  <c:v>0.254</c:v>
                </c:pt>
                <c:pt idx="5">
                  <c:v>0.126</c:v>
                </c:pt>
                <c:pt idx="6">
                  <c:v>1.0999999999999998E-2</c:v>
                </c:pt>
              </c:numCache>
            </c:numRef>
          </c:val>
        </c:ser>
        <c:ser>
          <c:idx val="2"/>
          <c:order val="2"/>
          <c:tx>
            <c:strRef>
              <c:f>Лист1!$J$5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002960">
                <a:lumMod val="50000"/>
                <a:lumOff val="50000"/>
              </a:srgbClr>
            </a:solidFill>
          </c:spPr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Лист1!$G$6:$G$12</c:f>
              <c:strCache>
                <c:ptCount val="7"/>
                <c:pt idx="0">
                  <c:v>Всего  </c:v>
                </c:pt>
                <c:pt idx="1">
                  <c:v>Добыча полезных ископаемых </c:v>
                </c:pt>
                <c:pt idx="2">
                  <c:v>Обрабатывающие производства </c:v>
                </c:pt>
                <c:pt idx="3">
                  <c:v>Производство и распределение электроэнергии, газа и воды </c:v>
                </c:pt>
                <c:pt idx="4">
                  <c:v>Строительство </c:v>
                </c:pt>
                <c:pt idx="5">
                  <c:v>Транспорт </c:v>
                </c:pt>
                <c:pt idx="6">
                  <c:v>Связь </c:v>
                </c:pt>
              </c:strCache>
            </c:strRef>
          </c:cat>
          <c:val>
            <c:numRef>
              <c:f>Лист1!$J$6:$J$12</c:f>
              <c:numCache>
                <c:formatCode>0.0%</c:formatCode>
                <c:ptCount val="7"/>
                <c:pt idx="0">
                  <c:v>0.21200000000000024</c:v>
                </c:pt>
                <c:pt idx="1">
                  <c:v>0.33700000000000085</c:v>
                </c:pt>
                <c:pt idx="2">
                  <c:v>0.26200000000000001</c:v>
                </c:pt>
                <c:pt idx="3">
                  <c:v>0.1520000000000003</c:v>
                </c:pt>
                <c:pt idx="4">
                  <c:v>0.253</c:v>
                </c:pt>
                <c:pt idx="5">
                  <c:v>0.14300000000000004</c:v>
                </c:pt>
                <c:pt idx="6">
                  <c:v>1.2999999999999998E-2</c:v>
                </c:pt>
              </c:numCache>
            </c:numRef>
          </c:val>
        </c:ser>
        <c:gapWidth val="75"/>
        <c:gapDepth val="100"/>
        <c:shape val="box"/>
        <c:axId val="58405632"/>
        <c:axId val="58407168"/>
        <c:axId val="0"/>
      </c:bar3DChart>
      <c:catAx>
        <c:axId val="58405632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700"/>
            </a:pPr>
            <a:endParaRPr lang="ru-RU"/>
          </a:p>
        </c:txPr>
        <c:crossAx val="58407168"/>
        <c:crosses val="autoZero"/>
        <c:auto val="1"/>
        <c:lblAlgn val="ctr"/>
        <c:lblOffset val="100"/>
      </c:catAx>
      <c:valAx>
        <c:axId val="58407168"/>
        <c:scaling>
          <c:orientation val="minMax"/>
        </c:scaling>
        <c:delete val="1"/>
        <c:axPos val="l"/>
        <c:numFmt formatCode="0.0%" sourceLinked="1"/>
        <c:tickLblPos val="none"/>
        <c:crossAx val="58405632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572" tIns="44787" rIns="89572" bIns="44787" numCol="1" anchor="t" anchorCtr="0" compatLnSpc="1">
            <a:prstTxWarp prst="textNoShape">
              <a:avLst/>
            </a:prstTxWarp>
          </a:bodyPr>
          <a:lstStyle>
            <a:lvl1pPr defTabSz="897297">
              <a:defRPr sz="1200" b="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572" tIns="44787" rIns="89572" bIns="44787" numCol="1" anchor="t" anchorCtr="0" compatLnSpc="1">
            <a:prstTxWarp prst="textNoShape">
              <a:avLst/>
            </a:prstTxWarp>
          </a:bodyPr>
          <a:lstStyle>
            <a:lvl1pPr algn="r" defTabSz="897297">
              <a:defRPr sz="1200" b="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3536A9ED-C2EA-496A-842C-FF65F3C99A1D}" type="datetime1">
              <a:rPr lang="en-US"/>
              <a:pPr>
                <a:defRPr/>
              </a:pPr>
              <a:t>7/30/2014</a:t>
            </a:fld>
            <a:endParaRPr lang="en-US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572" tIns="44787" rIns="89572" bIns="44787" numCol="1" anchor="b" anchorCtr="0" compatLnSpc="1">
            <a:prstTxWarp prst="textNoShape">
              <a:avLst/>
            </a:prstTxWarp>
          </a:bodyPr>
          <a:lstStyle>
            <a:lvl1pPr defTabSz="897297">
              <a:defRPr sz="1200" b="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4513"/>
            <a:ext cx="29448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572" tIns="44787" rIns="89572" bIns="44787" numCol="1" anchor="b" anchorCtr="0" compatLnSpc="1">
            <a:prstTxWarp prst="textNoShape">
              <a:avLst/>
            </a:prstTxWarp>
          </a:bodyPr>
          <a:lstStyle>
            <a:lvl1pPr algn="r" defTabSz="897297">
              <a:defRPr sz="1200" b="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41F9FD80-956B-46BE-AACB-55980B265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pg num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19788" y="9463088"/>
            <a:ext cx="54133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897297">
              <a:defRPr sz="11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31B01D9-B756-4C4B-B2C0-EB24BCF4B3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137" name="McK Separator" hidden="1"/>
          <p:cNvSpPr>
            <a:spLocks noChangeShapeType="1"/>
          </p:cNvSpPr>
          <p:nvPr/>
        </p:nvSpPr>
        <p:spPr bwMode="auto">
          <a:xfrm>
            <a:off x="815975" y="1504950"/>
            <a:ext cx="5197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1477" tIns="45738" rIns="91477" bIns="45738"/>
          <a:lstStyle/>
          <a:p>
            <a:pPr>
              <a:defRPr/>
            </a:pPr>
            <a:endParaRPr lang="ru-RU" sz="1200" b="0" dirty="0">
              <a:cs typeface="+mn-cs"/>
            </a:endParaRPr>
          </a:p>
        </p:txBody>
      </p:sp>
      <p:sp>
        <p:nvSpPr>
          <p:cNvPr id="9" name="Образ слайда 8"/>
          <p:cNvSpPr>
            <a:spLocks noGrp="1" noRot="1" noChangeAspect="1"/>
          </p:cNvSpPr>
          <p:nvPr>
            <p:ph type="sldImg" idx="2"/>
          </p:nvPr>
        </p:nvSpPr>
        <p:spPr>
          <a:xfrm>
            <a:off x="503238" y="328613"/>
            <a:ext cx="6007100" cy="4505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77" tIns="45738" rIns="91477" bIns="45738" rtlCol="0" anchor="ctr"/>
          <a:lstStyle/>
          <a:p>
            <a:pPr lvl="0"/>
            <a:endParaRPr lang="ru-RU" noProof="0" dirty="0"/>
          </a:p>
        </p:txBody>
      </p:sp>
      <p:sp>
        <p:nvSpPr>
          <p:cNvPr id="10" name="Заметки 9"/>
          <p:cNvSpPr>
            <a:spLocks noGrp="1"/>
          </p:cNvSpPr>
          <p:nvPr>
            <p:ph type="body" sz="quarter" idx="3"/>
          </p:nvPr>
        </p:nvSpPr>
        <p:spPr bwMode="auto">
          <a:xfrm>
            <a:off x="447675" y="5010150"/>
            <a:ext cx="6121400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64" tIns="45832" rIns="91664" bIns="458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cK Title Elements"/>
          <p:cNvGrpSpPr>
            <a:grpSpLocks/>
          </p:cNvGrpSpPr>
          <p:nvPr/>
        </p:nvGrpSpPr>
        <p:grpSpPr bwMode="auto">
          <a:xfrm>
            <a:off x="2640013" y="2139950"/>
            <a:ext cx="5027612" cy="4527550"/>
            <a:chOff x="1663" y="1348"/>
            <a:chExt cx="3167" cy="2852"/>
          </a:xfrm>
        </p:grpSpPr>
        <p:sp>
          <p:nvSpPr>
            <p:cNvPr id="5" name="McK Confidential" hidden="1"/>
            <p:cNvSpPr txBox="1">
              <a:spLocks noChangeArrowheads="1"/>
            </p:cNvSpPr>
            <p:nvPr userDrawn="1"/>
          </p:nvSpPr>
          <p:spPr bwMode="auto">
            <a:xfrm>
              <a:off x="1663" y="1348"/>
              <a:ext cx="119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400" b="0" dirty="0">
                  <a:cs typeface="+mn-cs"/>
                </a:rPr>
                <a:t>КОНФИДЕНЦИАЛЬНО</a:t>
              </a:r>
              <a:endParaRPr lang="en-US" sz="1400" b="0" dirty="0">
                <a:cs typeface="+mn-cs"/>
              </a:endParaRPr>
            </a:p>
          </p:txBody>
        </p:sp>
        <p:sp>
          <p:nvSpPr>
            <p:cNvPr id="6" name="McK Document" hidden="1"/>
            <p:cNvSpPr txBox="1">
              <a:spLocks noChangeArrowheads="1"/>
            </p:cNvSpPr>
            <p:nvPr userDrawn="1"/>
          </p:nvSpPr>
          <p:spPr bwMode="auto">
            <a:xfrm>
              <a:off x="1663" y="3049"/>
              <a:ext cx="316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b">
              <a:spAutoFit/>
            </a:bodyPr>
            <a:lstStyle/>
            <a:p>
              <a:pPr>
                <a:defRPr/>
              </a:pPr>
              <a:r>
                <a:rPr lang="ru-RU" sz="1400" b="0" dirty="0">
                  <a:cs typeface="+mn-cs"/>
                </a:rPr>
                <a:t>Тип документа</a:t>
              </a:r>
              <a:endParaRPr lang="en-US" sz="1400" b="0" dirty="0">
                <a:cs typeface="+mn-cs"/>
              </a:endParaRPr>
            </a:p>
          </p:txBody>
        </p:sp>
        <p:sp>
          <p:nvSpPr>
            <p:cNvPr id="7" name="McK Date" hidden="1"/>
            <p:cNvSpPr txBox="1">
              <a:spLocks noChangeArrowheads="1"/>
            </p:cNvSpPr>
            <p:nvPr userDrawn="1"/>
          </p:nvSpPr>
          <p:spPr bwMode="auto">
            <a:xfrm>
              <a:off x="1663" y="3216"/>
              <a:ext cx="3167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ru-RU" sz="1400" b="0" dirty="0">
                  <a:cs typeface="+mn-cs"/>
                </a:rPr>
                <a:t>Дата</a:t>
              </a:r>
              <a:endParaRPr lang="en-US" sz="1400" b="0" dirty="0">
                <a:cs typeface="+mn-cs"/>
              </a:endParaRPr>
            </a:p>
          </p:txBody>
        </p:sp>
        <p:sp>
          <p:nvSpPr>
            <p:cNvPr id="8" name="McK Disclaimer" hidden="1"/>
            <p:cNvSpPr>
              <a:spLocks noChangeArrowheads="1"/>
            </p:cNvSpPr>
            <p:nvPr userDrawn="1">
              <p:custDataLst>
                <p:tags r:id="rId1"/>
              </p:custDataLst>
            </p:nvPr>
          </p:nvSpPr>
          <p:spPr bwMode="auto">
            <a:xfrm>
              <a:off x="1663" y="3415"/>
              <a:ext cx="2303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b">
              <a:spAutoFit/>
            </a:bodyPr>
            <a:lstStyle/>
            <a:p>
              <a:pPr defTabSz="804863" eaLnBrk="0" hangingPunct="0">
                <a:defRPr/>
              </a:pPr>
              <a:r>
                <a:rPr lang="ru-RU" sz="900" b="0" dirty="0">
                  <a:cs typeface="+mn-cs"/>
                </a:rPr>
                <a:t>Настоящий отчет предназначен исключительно для сотрудников организации-клиента. Никакая его часть не подлежит передаче, цитированию или воспроизведению с целью распространения вне организации-клиента без предварительного письменного разрешения со стороны McKinsey &amp; Company.</a:t>
              </a:r>
            </a:p>
            <a:p>
              <a:pPr defTabSz="804863" eaLnBrk="0" hangingPunct="0">
                <a:defRPr/>
              </a:pPr>
              <a:endParaRPr lang="ru-RU" sz="900" b="0" dirty="0">
                <a:cs typeface="+mn-cs"/>
              </a:endParaRPr>
            </a:p>
            <a:p>
              <a:pPr defTabSz="804863" eaLnBrk="0" hangingPunct="0">
                <a:defRPr/>
              </a:pPr>
              <a:r>
                <a:rPr lang="ru-RU" sz="900" b="0" dirty="0">
                  <a:cs typeface="+mn-cs"/>
                </a:rPr>
                <a:t>Настоящий отчет был использован консультантами </a:t>
              </a:r>
              <a:br>
                <a:rPr lang="ru-RU" sz="900" b="0" dirty="0">
                  <a:cs typeface="+mn-cs"/>
                </a:rPr>
              </a:br>
              <a:r>
                <a:rPr lang="ru-RU" sz="900" b="0" dirty="0">
                  <a:cs typeface="+mn-cs"/>
                </a:rPr>
                <a:t>McKinsey &amp; Company для сопровождения устного доклада и не содержит полного изложения данной темы.</a:t>
              </a:r>
            </a:p>
          </p:txBody>
        </p:sp>
      </p:grpSp>
      <p:sp>
        <p:nvSpPr>
          <p:cNvPr id="9" name="Working Draft Text" hidden="1"/>
          <p:cNvSpPr>
            <a:spLocks noChangeArrowheads="1"/>
          </p:cNvSpPr>
          <p:nvPr/>
        </p:nvSpPr>
        <p:spPr bwMode="auto">
          <a:xfrm>
            <a:off x="419100" y="342900"/>
            <a:ext cx="3048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>
              <a:buSzPct val="120000"/>
              <a:defRPr/>
            </a:pPr>
            <a:r>
              <a:rPr lang="en-US" sz="1400" b="0" dirty="0">
                <a:cs typeface="+mn-cs"/>
              </a:rPr>
              <a:t>Working Draft    </a:t>
            </a:r>
          </a:p>
        </p:txBody>
      </p:sp>
      <p:sp>
        <p:nvSpPr>
          <p:cNvPr id="10" name="Working Draft" hidden="1"/>
          <p:cNvSpPr txBox="1">
            <a:spLocks noChangeArrowheads="1"/>
          </p:cNvSpPr>
          <p:nvPr/>
        </p:nvSpPr>
        <p:spPr bwMode="auto">
          <a:xfrm>
            <a:off x="419100" y="582613"/>
            <a:ext cx="39989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200" b="0" dirty="0">
                <a:cs typeface="+mn-cs"/>
              </a:rPr>
              <a:t>Last Modified 09/06/2006 21:40:09 Russian Standard Time</a:t>
            </a:r>
          </a:p>
        </p:txBody>
      </p:sp>
      <p:sp>
        <p:nvSpPr>
          <p:cNvPr id="11" name="Printed" hidden="1"/>
          <p:cNvSpPr txBox="1">
            <a:spLocks noChangeArrowheads="1"/>
          </p:cNvSpPr>
          <p:nvPr/>
        </p:nvSpPr>
        <p:spPr bwMode="auto">
          <a:xfrm>
            <a:off x="419100" y="800100"/>
            <a:ext cx="35718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200" b="0" dirty="0">
                <a:cs typeface="+mn-cs"/>
              </a:rPr>
              <a:t>Printed 08/06/2006 17:52:59 Russian Standard Time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40016" y="2701925"/>
            <a:ext cx="5027611" cy="369332"/>
          </a:xfrm>
        </p:spPr>
        <p:txBody>
          <a:bodyPr/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40016" y="3883025"/>
            <a:ext cx="5027611" cy="215444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doc id"/>
          <p:cNvSpPr>
            <a:spLocks noGrp="1" noChangeArrowheads="1"/>
          </p:cNvSpPr>
          <p:nvPr>
            <p:ph type="ftr" sz="quarter" idx="10"/>
          </p:nvPr>
        </p:nvSpPr>
        <p:spPr>
          <a:xfrm>
            <a:off x="7759700" y="36513"/>
            <a:ext cx="977900" cy="122237"/>
          </a:xfrm>
        </p:spPr>
        <p:txBody>
          <a:bodyPr/>
          <a:lstStyle>
            <a:lvl1pPr algn="r">
              <a:defRPr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6352" y="1273175"/>
            <a:ext cx="4924425" cy="92338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02E21-1D6C-4701-98C4-2E81E06318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156004" y="230188"/>
            <a:ext cx="584775" cy="2265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6812" y="230188"/>
            <a:ext cx="1477328" cy="2265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1F010-A1F0-4E39-9B47-C681A69BF6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9066" y="230188"/>
            <a:ext cx="8621711" cy="12311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64E00-4459-4ACC-B1AC-AC61C1F02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063" y="230188"/>
            <a:ext cx="8618537" cy="288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2238" y="1273175"/>
            <a:ext cx="8618537" cy="1222375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23D79-1925-4B27-9D90-97E2034E1D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19063" y="230188"/>
            <a:ext cx="8618537" cy="288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2238" y="1273175"/>
            <a:ext cx="4232275" cy="534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06913" y="1273175"/>
            <a:ext cx="4233862" cy="534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22238" y="1960563"/>
            <a:ext cx="4232275" cy="5349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06913" y="1960563"/>
            <a:ext cx="4233862" cy="5349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ADD78-DFD6-44A2-B116-CB23594B19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063" y="230188"/>
            <a:ext cx="8618537" cy="288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2238" y="1273175"/>
            <a:ext cx="4232275" cy="122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06913" y="1273175"/>
            <a:ext cx="4233862" cy="534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06913" y="1960563"/>
            <a:ext cx="4233862" cy="5349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A64D8-015E-4EF5-A3C8-25753D4655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063" y="230188"/>
            <a:ext cx="8618537" cy="2889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22238" y="1273175"/>
            <a:ext cx="4232275" cy="1222375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06913" y="1273175"/>
            <a:ext cx="4233862" cy="12223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E33A9-A8EA-40EE-9530-BA101A69AC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F123F-8324-4CAA-812B-A94CA7BB8F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025" y="4319590"/>
            <a:ext cx="7616825" cy="61555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8025" y="2849565"/>
            <a:ext cx="7616825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DA2AB-6E7A-4105-AF77-52B11C887C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2238" y="1273177"/>
            <a:ext cx="4232276" cy="16619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6913" y="1273177"/>
            <a:ext cx="4233862" cy="16619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89F7C-5229-4329-8A68-BA0F142DC0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7" y="269875"/>
            <a:ext cx="8066088" cy="2923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7675" y="1504950"/>
            <a:ext cx="3959225" cy="369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7675" y="2132013"/>
            <a:ext cx="3959225" cy="1446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52952" y="1504950"/>
            <a:ext cx="3960813" cy="369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52952" y="2132013"/>
            <a:ext cx="3960813" cy="1446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996F1-FBF3-4A0B-9A8E-2B7D1B240A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DB546-14A6-4776-A762-FE0ACFEA91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9B3D-B41C-4D7A-9313-B9C1B71405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7" y="268290"/>
            <a:ext cx="2947987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3613" y="268290"/>
            <a:ext cx="5010150" cy="19082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7677" y="1406525"/>
            <a:ext cx="2947987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80C6A-883E-4BD7-9ACF-DB4A03E9A8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777" y="4705352"/>
            <a:ext cx="5376863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55777" y="600077"/>
            <a:ext cx="5376863" cy="4924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55777" y="5260974"/>
            <a:ext cx="5376863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pg num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D3033-A658-4B9E-92A3-F7453D2E0B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oc id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vmlDrawing" Target="../drawings/vmlDrawing1.v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5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3.xml"/><Relationship Id="rId29" Type="http://schemas.openxmlformats.org/officeDocument/2006/relationships/tags" Target="../tags/tag1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6.xml"/><Relationship Id="rId28" Type="http://schemas.openxmlformats.org/officeDocument/2006/relationships/tags" Target="../tags/tag11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5.xml"/><Relationship Id="rId27" Type="http://schemas.openxmlformats.org/officeDocument/2006/relationships/tags" Target="../tags/tag10.xml"/><Relationship Id="rId3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343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-6350" y="-22225"/>
            <a:ext cx="8963025" cy="236538"/>
            <a:chOff x="-4" y="-14"/>
            <a:chExt cx="5646" cy="149"/>
          </a:xfrm>
        </p:grpSpPr>
        <p:sp>
          <p:nvSpPr>
            <p:cNvPr id="1222" name="Rectangle 198"/>
            <p:cNvSpPr>
              <a:spLocks noChangeArrowheads="1"/>
            </p:cNvSpPr>
            <p:nvPr userDrawn="1"/>
          </p:nvSpPr>
          <p:spPr bwMode="auto">
            <a:xfrm>
              <a:off x="-4" y="-14"/>
              <a:ext cx="3" cy="149"/>
            </a:xfrm>
            <a:prstGeom prst="rect">
              <a:avLst/>
            </a:prstGeom>
            <a:solidFill>
              <a:srgbClr val="00296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23" name="Rectangle 199"/>
            <p:cNvSpPr>
              <a:spLocks noChangeArrowheads="1"/>
            </p:cNvSpPr>
            <p:nvPr userDrawn="1"/>
          </p:nvSpPr>
          <p:spPr bwMode="auto">
            <a:xfrm>
              <a:off x="-1" y="-14"/>
              <a:ext cx="4" cy="149"/>
            </a:xfrm>
            <a:prstGeom prst="rect">
              <a:avLst/>
            </a:prstGeom>
            <a:solidFill>
              <a:srgbClr val="02296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24" name="Rectangle 200"/>
            <p:cNvSpPr>
              <a:spLocks noChangeArrowheads="1"/>
            </p:cNvSpPr>
            <p:nvPr userDrawn="1"/>
          </p:nvSpPr>
          <p:spPr bwMode="auto">
            <a:xfrm>
              <a:off x="3" y="-14"/>
              <a:ext cx="4" cy="149"/>
            </a:xfrm>
            <a:prstGeom prst="rect">
              <a:avLst/>
            </a:prstGeom>
            <a:solidFill>
              <a:srgbClr val="04296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25" name="Rectangle 201"/>
            <p:cNvSpPr>
              <a:spLocks noChangeArrowheads="1"/>
            </p:cNvSpPr>
            <p:nvPr userDrawn="1"/>
          </p:nvSpPr>
          <p:spPr bwMode="auto">
            <a:xfrm>
              <a:off x="7" y="-14"/>
              <a:ext cx="3" cy="149"/>
            </a:xfrm>
            <a:prstGeom prst="rect">
              <a:avLst/>
            </a:prstGeom>
            <a:solidFill>
              <a:srgbClr val="062A6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26" name="Rectangle 202"/>
            <p:cNvSpPr>
              <a:spLocks noChangeArrowheads="1"/>
            </p:cNvSpPr>
            <p:nvPr userDrawn="1"/>
          </p:nvSpPr>
          <p:spPr bwMode="auto">
            <a:xfrm>
              <a:off x="10" y="-14"/>
              <a:ext cx="4" cy="149"/>
            </a:xfrm>
            <a:prstGeom prst="rect">
              <a:avLst/>
            </a:prstGeom>
            <a:solidFill>
              <a:srgbClr val="082A6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27" name="Rectangle 203"/>
            <p:cNvSpPr>
              <a:spLocks noChangeArrowheads="1"/>
            </p:cNvSpPr>
            <p:nvPr userDrawn="1"/>
          </p:nvSpPr>
          <p:spPr bwMode="auto">
            <a:xfrm>
              <a:off x="14" y="-14"/>
              <a:ext cx="6" cy="149"/>
            </a:xfrm>
            <a:prstGeom prst="rect">
              <a:avLst/>
            </a:prstGeom>
            <a:solidFill>
              <a:srgbClr val="0A2A6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28" name="Rectangle 204"/>
            <p:cNvSpPr>
              <a:spLocks noChangeArrowheads="1"/>
            </p:cNvSpPr>
            <p:nvPr userDrawn="1"/>
          </p:nvSpPr>
          <p:spPr bwMode="auto">
            <a:xfrm>
              <a:off x="20" y="-14"/>
              <a:ext cx="12" cy="149"/>
            </a:xfrm>
            <a:prstGeom prst="rect">
              <a:avLst/>
            </a:prstGeom>
            <a:solidFill>
              <a:srgbClr val="0C2A6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29" name="Rectangle 205"/>
            <p:cNvSpPr>
              <a:spLocks noChangeArrowheads="1"/>
            </p:cNvSpPr>
            <p:nvPr userDrawn="1"/>
          </p:nvSpPr>
          <p:spPr bwMode="auto">
            <a:xfrm>
              <a:off x="32" y="-14"/>
              <a:ext cx="11" cy="149"/>
            </a:xfrm>
            <a:prstGeom prst="rect">
              <a:avLst/>
            </a:prstGeom>
            <a:solidFill>
              <a:srgbClr val="0E2B6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0" name="Rectangle 206"/>
            <p:cNvSpPr>
              <a:spLocks noChangeArrowheads="1"/>
            </p:cNvSpPr>
            <p:nvPr userDrawn="1"/>
          </p:nvSpPr>
          <p:spPr bwMode="auto">
            <a:xfrm>
              <a:off x="43" y="-14"/>
              <a:ext cx="15" cy="149"/>
            </a:xfrm>
            <a:prstGeom prst="rect">
              <a:avLst/>
            </a:prstGeom>
            <a:solidFill>
              <a:srgbClr val="102B6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1" name="Rectangle 207"/>
            <p:cNvSpPr>
              <a:spLocks noChangeArrowheads="1"/>
            </p:cNvSpPr>
            <p:nvPr userDrawn="1"/>
          </p:nvSpPr>
          <p:spPr bwMode="auto">
            <a:xfrm>
              <a:off x="58" y="-14"/>
              <a:ext cx="15" cy="149"/>
            </a:xfrm>
            <a:prstGeom prst="rect">
              <a:avLst/>
            </a:prstGeom>
            <a:solidFill>
              <a:srgbClr val="122C6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2" name="Rectangle 208"/>
            <p:cNvSpPr>
              <a:spLocks noChangeArrowheads="1"/>
            </p:cNvSpPr>
            <p:nvPr userDrawn="1"/>
          </p:nvSpPr>
          <p:spPr bwMode="auto">
            <a:xfrm>
              <a:off x="73" y="-14"/>
              <a:ext cx="16" cy="149"/>
            </a:xfrm>
            <a:prstGeom prst="rect">
              <a:avLst/>
            </a:prstGeom>
            <a:solidFill>
              <a:srgbClr val="142D6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3" name="Rectangle 209"/>
            <p:cNvSpPr>
              <a:spLocks noChangeArrowheads="1"/>
            </p:cNvSpPr>
            <p:nvPr userDrawn="1"/>
          </p:nvSpPr>
          <p:spPr bwMode="auto">
            <a:xfrm>
              <a:off x="89" y="-14"/>
              <a:ext cx="22" cy="149"/>
            </a:xfrm>
            <a:prstGeom prst="rect">
              <a:avLst/>
            </a:prstGeom>
            <a:solidFill>
              <a:srgbClr val="162D6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4" name="Rectangle 210"/>
            <p:cNvSpPr>
              <a:spLocks noChangeArrowheads="1"/>
            </p:cNvSpPr>
            <p:nvPr userDrawn="1"/>
          </p:nvSpPr>
          <p:spPr bwMode="auto">
            <a:xfrm>
              <a:off x="111" y="-14"/>
              <a:ext cx="28" cy="149"/>
            </a:xfrm>
            <a:prstGeom prst="rect">
              <a:avLst/>
            </a:prstGeom>
            <a:solidFill>
              <a:srgbClr val="182D6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5" name="Rectangle 211"/>
            <p:cNvSpPr>
              <a:spLocks noChangeArrowheads="1"/>
            </p:cNvSpPr>
            <p:nvPr userDrawn="1"/>
          </p:nvSpPr>
          <p:spPr bwMode="auto">
            <a:xfrm>
              <a:off x="139" y="-14"/>
              <a:ext cx="28" cy="149"/>
            </a:xfrm>
            <a:prstGeom prst="rect">
              <a:avLst/>
            </a:prstGeom>
            <a:solidFill>
              <a:srgbClr val="1A2F6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6" name="Rectangle 212"/>
            <p:cNvSpPr>
              <a:spLocks noChangeArrowheads="1"/>
            </p:cNvSpPr>
            <p:nvPr userDrawn="1"/>
          </p:nvSpPr>
          <p:spPr bwMode="auto">
            <a:xfrm>
              <a:off x="167" y="-14"/>
              <a:ext cx="21" cy="149"/>
            </a:xfrm>
            <a:prstGeom prst="rect">
              <a:avLst/>
            </a:prstGeom>
            <a:solidFill>
              <a:srgbClr val="1C306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7" name="Rectangle 213"/>
            <p:cNvSpPr>
              <a:spLocks noChangeArrowheads="1"/>
            </p:cNvSpPr>
            <p:nvPr userDrawn="1"/>
          </p:nvSpPr>
          <p:spPr bwMode="auto">
            <a:xfrm>
              <a:off x="188" y="-14"/>
              <a:ext cx="22" cy="149"/>
            </a:xfrm>
            <a:prstGeom prst="rect">
              <a:avLst/>
            </a:prstGeom>
            <a:solidFill>
              <a:srgbClr val="1E326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8" name="Rectangle 214"/>
            <p:cNvSpPr>
              <a:spLocks noChangeArrowheads="1"/>
            </p:cNvSpPr>
            <p:nvPr userDrawn="1"/>
          </p:nvSpPr>
          <p:spPr bwMode="auto">
            <a:xfrm>
              <a:off x="210" y="-14"/>
              <a:ext cx="22" cy="149"/>
            </a:xfrm>
            <a:prstGeom prst="rect">
              <a:avLst/>
            </a:prstGeom>
            <a:solidFill>
              <a:srgbClr val="20326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39" name="Rectangle 215"/>
            <p:cNvSpPr>
              <a:spLocks noChangeArrowheads="1"/>
            </p:cNvSpPr>
            <p:nvPr userDrawn="1"/>
          </p:nvSpPr>
          <p:spPr bwMode="auto">
            <a:xfrm>
              <a:off x="232" y="-14"/>
              <a:ext cx="40" cy="149"/>
            </a:xfrm>
            <a:prstGeom prst="rect">
              <a:avLst/>
            </a:prstGeom>
            <a:solidFill>
              <a:srgbClr val="223364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0" name="Rectangle 216"/>
            <p:cNvSpPr>
              <a:spLocks noChangeArrowheads="1"/>
            </p:cNvSpPr>
            <p:nvPr userDrawn="1"/>
          </p:nvSpPr>
          <p:spPr bwMode="auto">
            <a:xfrm>
              <a:off x="272" y="-14"/>
              <a:ext cx="22" cy="149"/>
            </a:xfrm>
            <a:prstGeom prst="rect">
              <a:avLst/>
            </a:prstGeom>
            <a:solidFill>
              <a:srgbClr val="24356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1" name="Rectangle 217"/>
            <p:cNvSpPr>
              <a:spLocks noChangeArrowheads="1"/>
            </p:cNvSpPr>
            <p:nvPr userDrawn="1"/>
          </p:nvSpPr>
          <p:spPr bwMode="auto">
            <a:xfrm>
              <a:off x="294" y="-14"/>
              <a:ext cx="22" cy="149"/>
            </a:xfrm>
            <a:prstGeom prst="rect">
              <a:avLst/>
            </a:prstGeom>
            <a:solidFill>
              <a:srgbClr val="26366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2" name="Rectangle 218"/>
            <p:cNvSpPr>
              <a:spLocks noChangeArrowheads="1"/>
            </p:cNvSpPr>
            <p:nvPr userDrawn="1"/>
          </p:nvSpPr>
          <p:spPr bwMode="auto">
            <a:xfrm>
              <a:off x="316" y="-14"/>
              <a:ext cx="27" cy="149"/>
            </a:xfrm>
            <a:prstGeom prst="rect">
              <a:avLst/>
            </a:prstGeom>
            <a:solidFill>
              <a:srgbClr val="28376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3" name="Rectangle 219"/>
            <p:cNvSpPr>
              <a:spLocks noChangeArrowheads="1"/>
            </p:cNvSpPr>
            <p:nvPr userDrawn="1"/>
          </p:nvSpPr>
          <p:spPr bwMode="auto">
            <a:xfrm>
              <a:off x="343" y="-14"/>
              <a:ext cx="33" cy="149"/>
            </a:xfrm>
            <a:prstGeom prst="rect">
              <a:avLst/>
            </a:prstGeom>
            <a:solidFill>
              <a:srgbClr val="2A386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4" name="Rectangle 220"/>
            <p:cNvSpPr>
              <a:spLocks noChangeArrowheads="1"/>
            </p:cNvSpPr>
            <p:nvPr userDrawn="1"/>
          </p:nvSpPr>
          <p:spPr bwMode="auto">
            <a:xfrm>
              <a:off x="376" y="-14"/>
              <a:ext cx="27" cy="149"/>
            </a:xfrm>
            <a:prstGeom prst="rect">
              <a:avLst/>
            </a:prstGeom>
            <a:solidFill>
              <a:srgbClr val="2C396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5" name="Rectangle 221"/>
            <p:cNvSpPr>
              <a:spLocks noChangeArrowheads="1"/>
            </p:cNvSpPr>
            <p:nvPr userDrawn="1"/>
          </p:nvSpPr>
          <p:spPr bwMode="auto">
            <a:xfrm>
              <a:off x="403" y="-14"/>
              <a:ext cx="28" cy="149"/>
            </a:xfrm>
            <a:prstGeom prst="rect">
              <a:avLst/>
            </a:prstGeom>
            <a:solidFill>
              <a:srgbClr val="2D3B6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6" name="Rectangle 222"/>
            <p:cNvSpPr>
              <a:spLocks noChangeArrowheads="1"/>
            </p:cNvSpPr>
            <p:nvPr userDrawn="1"/>
          </p:nvSpPr>
          <p:spPr bwMode="auto">
            <a:xfrm>
              <a:off x="431" y="-14"/>
              <a:ext cx="33" cy="149"/>
            </a:xfrm>
            <a:prstGeom prst="rect">
              <a:avLst/>
            </a:prstGeom>
            <a:solidFill>
              <a:srgbClr val="2F3C6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7" name="Rectangle 223"/>
            <p:cNvSpPr>
              <a:spLocks noChangeArrowheads="1"/>
            </p:cNvSpPr>
            <p:nvPr userDrawn="1"/>
          </p:nvSpPr>
          <p:spPr bwMode="auto">
            <a:xfrm>
              <a:off x="464" y="-14"/>
              <a:ext cx="27" cy="149"/>
            </a:xfrm>
            <a:prstGeom prst="rect">
              <a:avLst/>
            </a:prstGeom>
            <a:solidFill>
              <a:srgbClr val="313D6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8" name="Rectangle 224"/>
            <p:cNvSpPr>
              <a:spLocks noChangeArrowheads="1"/>
            </p:cNvSpPr>
            <p:nvPr userDrawn="1"/>
          </p:nvSpPr>
          <p:spPr bwMode="auto">
            <a:xfrm>
              <a:off x="491" y="-14"/>
              <a:ext cx="40" cy="149"/>
            </a:xfrm>
            <a:prstGeom prst="rect">
              <a:avLst/>
            </a:prstGeom>
            <a:solidFill>
              <a:srgbClr val="333F69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49" name="Rectangle 225"/>
            <p:cNvSpPr>
              <a:spLocks noChangeArrowheads="1"/>
            </p:cNvSpPr>
            <p:nvPr userDrawn="1"/>
          </p:nvSpPr>
          <p:spPr bwMode="auto">
            <a:xfrm>
              <a:off x="531" y="-14"/>
              <a:ext cx="27" cy="149"/>
            </a:xfrm>
            <a:prstGeom prst="rect">
              <a:avLst/>
            </a:prstGeom>
            <a:solidFill>
              <a:srgbClr val="35406A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0" name="Rectangle 226"/>
            <p:cNvSpPr>
              <a:spLocks noChangeArrowheads="1"/>
            </p:cNvSpPr>
            <p:nvPr userDrawn="1"/>
          </p:nvSpPr>
          <p:spPr bwMode="auto">
            <a:xfrm>
              <a:off x="558" y="-14"/>
              <a:ext cx="27" cy="149"/>
            </a:xfrm>
            <a:prstGeom prst="rect">
              <a:avLst/>
            </a:prstGeom>
            <a:solidFill>
              <a:srgbClr val="37426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1" name="Rectangle 227"/>
            <p:cNvSpPr>
              <a:spLocks noChangeArrowheads="1"/>
            </p:cNvSpPr>
            <p:nvPr userDrawn="1"/>
          </p:nvSpPr>
          <p:spPr bwMode="auto">
            <a:xfrm>
              <a:off x="585" y="-14"/>
              <a:ext cx="23" cy="149"/>
            </a:xfrm>
            <a:prstGeom prst="rect">
              <a:avLst/>
            </a:prstGeom>
            <a:solidFill>
              <a:srgbClr val="38446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2" name="Rectangle 228"/>
            <p:cNvSpPr>
              <a:spLocks noChangeArrowheads="1"/>
            </p:cNvSpPr>
            <p:nvPr userDrawn="1"/>
          </p:nvSpPr>
          <p:spPr bwMode="auto">
            <a:xfrm>
              <a:off x="608" y="-14"/>
              <a:ext cx="38" cy="149"/>
            </a:xfrm>
            <a:prstGeom prst="rect">
              <a:avLst/>
            </a:prstGeom>
            <a:solidFill>
              <a:srgbClr val="3A456C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3" name="Rectangle 229"/>
            <p:cNvSpPr>
              <a:spLocks noChangeArrowheads="1"/>
            </p:cNvSpPr>
            <p:nvPr userDrawn="1"/>
          </p:nvSpPr>
          <p:spPr bwMode="auto">
            <a:xfrm>
              <a:off x="646" y="-14"/>
              <a:ext cx="28" cy="149"/>
            </a:xfrm>
            <a:prstGeom prst="rect">
              <a:avLst/>
            </a:prstGeom>
            <a:solidFill>
              <a:srgbClr val="3C476D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4" name="Rectangle 230"/>
            <p:cNvSpPr>
              <a:spLocks noChangeArrowheads="1"/>
            </p:cNvSpPr>
            <p:nvPr userDrawn="1"/>
          </p:nvSpPr>
          <p:spPr bwMode="auto">
            <a:xfrm>
              <a:off x="674" y="-14"/>
              <a:ext cx="38" cy="149"/>
            </a:xfrm>
            <a:prstGeom prst="rect">
              <a:avLst/>
            </a:prstGeom>
            <a:solidFill>
              <a:srgbClr val="3E486D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5" name="Rectangle 231"/>
            <p:cNvSpPr>
              <a:spLocks noChangeArrowheads="1"/>
            </p:cNvSpPr>
            <p:nvPr userDrawn="1"/>
          </p:nvSpPr>
          <p:spPr bwMode="auto">
            <a:xfrm>
              <a:off x="712" y="-14"/>
              <a:ext cx="28" cy="149"/>
            </a:xfrm>
            <a:prstGeom prst="rect">
              <a:avLst/>
            </a:prstGeom>
            <a:solidFill>
              <a:srgbClr val="404A6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6" name="Rectangle 232"/>
            <p:cNvSpPr>
              <a:spLocks noChangeArrowheads="1"/>
            </p:cNvSpPr>
            <p:nvPr userDrawn="1"/>
          </p:nvSpPr>
          <p:spPr bwMode="auto">
            <a:xfrm>
              <a:off x="740" y="-14"/>
              <a:ext cx="38" cy="149"/>
            </a:xfrm>
            <a:prstGeom prst="rect">
              <a:avLst/>
            </a:prstGeom>
            <a:solidFill>
              <a:srgbClr val="424B6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7" name="Rectangle 233"/>
            <p:cNvSpPr>
              <a:spLocks noChangeArrowheads="1"/>
            </p:cNvSpPr>
            <p:nvPr userDrawn="1"/>
          </p:nvSpPr>
          <p:spPr bwMode="auto">
            <a:xfrm>
              <a:off x="778" y="-14"/>
              <a:ext cx="28" cy="149"/>
            </a:xfrm>
            <a:prstGeom prst="rect">
              <a:avLst/>
            </a:prstGeom>
            <a:solidFill>
              <a:srgbClr val="444D7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8" name="Rectangle 234"/>
            <p:cNvSpPr>
              <a:spLocks noChangeArrowheads="1"/>
            </p:cNvSpPr>
            <p:nvPr userDrawn="1"/>
          </p:nvSpPr>
          <p:spPr bwMode="auto">
            <a:xfrm>
              <a:off x="806" y="-14"/>
              <a:ext cx="33" cy="149"/>
            </a:xfrm>
            <a:prstGeom prst="rect">
              <a:avLst/>
            </a:prstGeom>
            <a:solidFill>
              <a:srgbClr val="464E7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59" name="Rectangle 235"/>
            <p:cNvSpPr>
              <a:spLocks noChangeArrowheads="1"/>
            </p:cNvSpPr>
            <p:nvPr userDrawn="1"/>
          </p:nvSpPr>
          <p:spPr bwMode="auto">
            <a:xfrm>
              <a:off x="839" y="-14"/>
              <a:ext cx="28" cy="149"/>
            </a:xfrm>
            <a:prstGeom prst="rect">
              <a:avLst/>
            </a:prstGeom>
            <a:solidFill>
              <a:srgbClr val="47507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0" name="Rectangle 236"/>
            <p:cNvSpPr>
              <a:spLocks noChangeArrowheads="1"/>
            </p:cNvSpPr>
            <p:nvPr userDrawn="1"/>
          </p:nvSpPr>
          <p:spPr bwMode="auto">
            <a:xfrm>
              <a:off x="867" y="-14"/>
              <a:ext cx="28" cy="149"/>
            </a:xfrm>
            <a:prstGeom prst="rect">
              <a:avLst/>
            </a:prstGeom>
            <a:solidFill>
              <a:srgbClr val="49517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1" name="Rectangle 237"/>
            <p:cNvSpPr>
              <a:spLocks noChangeArrowheads="1"/>
            </p:cNvSpPr>
            <p:nvPr userDrawn="1"/>
          </p:nvSpPr>
          <p:spPr bwMode="auto">
            <a:xfrm>
              <a:off x="895" y="-14"/>
              <a:ext cx="38" cy="149"/>
            </a:xfrm>
            <a:prstGeom prst="rect">
              <a:avLst/>
            </a:prstGeom>
            <a:solidFill>
              <a:srgbClr val="4B5374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2" name="Rectangle 238"/>
            <p:cNvSpPr>
              <a:spLocks noChangeArrowheads="1"/>
            </p:cNvSpPr>
            <p:nvPr userDrawn="1"/>
          </p:nvSpPr>
          <p:spPr bwMode="auto">
            <a:xfrm>
              <a:off x="933" y="-14"/>
              <a:ext cx="27" cy="149"/>
            </a:xfrm>
            <a:prstGeom prst="rect">
              <a:avLst/>
            </a:prstGeom>
            <a:solidFill>
              <a:srgbClr val="4D557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3" name="Rectangle 239"/>
            <p:cNvSpPr>
              <a:spLocks noChangeArrowheads="1"/>
            </p:cNvSpPr>
            <p:nvPr userDrawn="1"/>
          </p:nvSpPr>
          <p:spPr bwMode="auto">
            <a:xfrm>
              <a:off x="960" y="-14"/>
              <a:ext cx="33" cy="149"/>
            </a:xfrm>
            <a:prstGeom prst="rect">
              <a:avLst/>
            </a:prstGeom>
            <a:solidFill>
              <a:srgbClr val="4F567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4" name="Rectangle 240"/>
            <p:cNvSpPr>
              <a:spLocks noChangeArrowheads="1"/>
            </p:cNvSpPr>
            <p:nvPr userDrawn="1"/>
          </p:nvSpPr>
          <p:spPr bwMode="auto">
            <a:xfrm>
              <a:off x="993" y="-14"/>
              <a:ext cx="23" cy="149"/>
            </a:xfrm>
            <a:prstGeom prst="rect">
              <a:avLst/>
            </a:prstGeom>
            <a:solidFill>
              <a:srgbClr val="50587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5" name="Rectangle 241"/>
            <p:cNvSpPr>
              <a:spLocks noChangeArrowheads="1"/>
            </p:cNvSpPr>
            <p:nvPr userDrawn="1"/>
          </p:nvSpPr>
          <p:spPr bwMode="auto">
            <a:xfrm>
              <a:off x="1016" y="-14"/>
              <a:ext cx="27" cy="149"/>
            </a:xfrm>
            <a:prstGeom prst="rect">
              <a:avLst/>
            </a:prstGeom>
            <a:solidFill>
              <a:srgbClr val="52597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6" name="Rectangle 242"/>
            <p:cNvSpPr>
              <a:spLocks noChangeArrowheads="1"/>
            </p:cNvSpPr>
            <p:nvPr userDrawn="1"/>
          </p:nvSpPr>
          <p:spPr bwMode="auto">
            <a:xfrm>
              <a:off x="1043" y="-14"/>
              <a:ext cx="39" cy="149"/>
            </a:xfrm>
            <a:prstGeom prst="rect">
              <a:avLst/>
            </a:prstGeom>
            <a:solidFill>
              <a:srgbClr val="545B79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7" name="Rectangle 243"/>
            <p:cNvSpPr>
              <a:spLocks noChangeArrowheads="1"/>
            </p:cNvSpPr>
            <p:nvPr userDrawn="1"/>
          </p:nvSpPr>
          <p:spPr bwMode="auto">
            <a:xfrm>
              <a:off x="1082" y="-14"/>
              <a:ext cx="28" cy="149"/>
            </a:xfrm>
            <a:prstGeom prst="rect">
              <a:avLst/>
            </a:prstGeom>
            <a:solidFill>
              <a:srgbClr val="565C79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8" name="Rectangle 244"/>
            <p:cNvSpPr>
              <a:spLocks noChangeArrowheads="1"/>
            </p:cNvSpPr>
            <p:nvPr userDrawn="1"/>
          </p:nvSpPr>
          <p:spPr bwMode="auto">
            <a:xfrm>
              <a:off x="1110" y="-14"/>
              <a:ext cx="26" cy="149"/>
            </a:xfrm>
            <a:prstGeom prst="rect">
              <a:avLst/>
            </a:prstGeom>
            <a:solidFill>
              <a:srgbClr val="585E7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69" name="Rectangle 245"/>
            <p:cNvSpPr>
              <a:spLocks noChangeArrowheads="1"/>
            </p:cNvSpPr>
            <p:nvPr userDrawn="1"/>
          </p:nvSpPr>
          <p:spPr bwMode="auto">
            <a:xfrm>
              <a:off x="1136" y="-14"/>
              <a:ext cx="23" cy="149"/>
            </a:xfrm>
            <a:prstGeom prst="rect">
              <a:avLst/>
            </a:prstGeom>
            <a:solidFill>
              <a:srgbClr val="59607C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0" name="Rectangle 246"/>
            <p:cNvSpPr>
              <a:spLocks noChangeArrowheads="1"/>
            </p:cNvSpPr>
            <p:nvPr userDrawn="1"/>
          </p:nvSpPr>
          <p:spPr bwMode="auto">
            <a:xfrm>
              <a:off x="1159" y="-14"/>
              <a:ext cx="38" cy="149"/>
            </a:xfrm>
            <a:prstGeom prst="rect">
              <a:avLst/>
            </a:prstGeom>
            <a:solidFill>
              <a:srgbClr val="5B617D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1" name="Rectangle 247"/>
            <p:cNvSpPr>
              <a:spLocks noChangeArrowheads="1"/>
            </p:cNvSpPr>
            <p:nvPr userDrawn="1"/>
          </p:nvSpPr>
          <p:spPr bwMode="auto">
            <a:xfrm>
              <a:off x="1197" y="-14"/>
              <a:ext cx="28" cy="149"/>
            </a:xfrm>
            <a:prstGeom prst="rect">
              <a:avLst/>
            </a:prstGeom>
            <a:solidFill>
              <a:srgbClr val="5D637E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2" name="Rectangle 248"/>
            <p:cNvSpPr>
              <a:spLocks noChangeArrowheads="1"/>
            </p:cNvSpPr>
            <p:nvPr userDrawn="1"/>
          </p:nvSpPr>
          <p:spPr bwMode="auto">
            <a:xfrm>
              <a:off x="1225" y="-14"/>
              <a:ext cx="22" cy="149"/>
            </a:xfrm>
            <a:prstGeom prst="rect">
              <a:avLst/>
            </a:prstGeom>
            <a:solidFill>
              <a:srgbClr val="5E657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3" name="Rectangle 249"/>
            <p:cNvSpPr>
              <a:spLocks noChangeArrowheads="1"/>
            </p:cNvSpPr>
            <p:nvPr userDrawn="1"/>
          </p:nvSpPr>
          <p:spPr bwMode="auto">
            <a:xfrm>
              <a:off x="1247" y="-14"/>
              <a:ext cx="38" cy="149"/>
            </a:xfrm>
            <a:prstGeom prst="rect">
              <a:avLst/>
            </a:prstGeom>
            <a:solidFill>
              <a:srgbClr val="60668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4" name="Rectangle 250"/>
            <p:cNvSpPr>
              <a:spLocks noChangeArrowheads="1"/>
            </p:cNvSpPr>
            <p:nvPr userDrawn="1"/>
          </p:nvSpPr>
          <p:spPr bwMode="auto">
            <a:xfrm>
              <a:off x="1285" y="-14"/>
              <a:ext cx="28" cy="149"/>
            </a:xfrm>
            <a:prstGeom prst="rect">
              <a:avLst/>
            </a:prstGeom>
            <a:solidFill>
              <a:srgbClr val="62688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5" name="Rectangle 251"/>
            <p:cNvSpPr>
              <a:spLocks noChangeArrowheads="1"/>
            </p:cNvSpPr>
            <p:nvPr userDrawn="1"/>
          </p:nvSpPr>
          <p:spPr bwMode="auto">
            <a:xfrm>
              <a:off x="1313" y="-14"/>
              <a:ext cx="22" cy="149"/>
            </a:xfrm>
            <a:prstGeom prst="rect">
              <a:avLst/>
            </a:prstGeom>
            <a:solidFill>
              <a:srgbClr val="64698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6" name="Rectangle 252"/>
            <p:cNvSpPr>
              <a:spLocks noChangeArrowheads="1"/>
            </p:cNvSpPr>
            <p:nvPr userDrawn="1"/>
          </p:nvSpPr>
          <p:spPr bwMode="auto">
            <a:xfrm>
              <a:off x="1335" y="-14"/>
              <a:ext cx="22" cy="149"/>
            </a:xfrm>
            <a:prstGeom prst="rect">
              <a:avLst/>
            </a:prstGeom>
            <a:solidFill>
              <a:srgbClr val="656B8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7" name="Rectangle 253"/>
            <p:cNvSpPr>
              <a:spLocks noChangeArrowheads="1"/>
            </p:cNvSpPr>
            <p:nvPr userDrawn="1"/>
          </p:nvSpPr>
          <p:spPr bwMode="auto">
            <a:xfrm>
              <a:off x="1357" y="-14"/>
              <a:ext cx="39" cy="149"/>
            </a:xfrm>
            <a:prstGeom prst="rect">
              <a:avLst/>
            </a:prstGeom>
            <a:solidFill>
              <a:srgbClr val="676C84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8" name="Rectangle 254"/>
            <p:cNvSpPr>
              <a:spLocks noChangeArrowheads="1"/>
            </p:cNvSpPr>
            <p:nvPr userDrawn="1"/>
          </p:nvSpPr>
          <p:spPr bwMode="auto">
            <a:xfrm>
              <a:off x="1396" y="-14"/>
              <a:ext cx="28" cy="149"/>
            </a:xfrm>
            <a:prstGeom prst="rect">
              <a:avLst/>
            </a:prstGeom>
            <a:solidFill>
              <a:srgbClr val="696E8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79" name="Rectangle 255"/>
            <p:cNvSpPr>
              <a:spLocks noChangeArrowheads="1"/>
            </p:cNvSpPr>
            <p:nvPr userDrawn="1"/>
          </p:nvSpPr>
          <p:spPr bwMode="auto">
            <a:xfrm>
              <a:off x="1424" y="-14"/>
              <a:ext cx="32" cy="149"/>
            </a:xfrm>
            <a:prstGeom prst="rect">
              <a:avLst/>
            </a:prstGeom>
            <a:solidFill>
              <a:srgbClr val="6B6F8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0" name="Rectangle 256"/>
            <p:cNvSpPr>
              <a:spLocks noChangeArrowheads="1"/>
            </p:cNvSpPr>
            <p:nvPr userDrawn="1"/>
          </p:nvSpPr>
          <p:spPr bwMode="auto">
            <a:xfrm>
              <a:off x="1456" y="-14"/>
              <a:ext cx="28" cy="149"/>
            </a:xfrm>
            <a:prstGeom prst="rect">
              <a:avLst/>
            </a:prstGeom>
            <a:solidFill>
              <a:srgbClr val="6C718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1" name="Rectangle 257"/>
            <p:cNvSpPr>
              <a:spLocks noChangeArrowheads="1"/>
            </p:cNvSpPr>
            <p:nvPr userDrawn="1"/>
          </p:nvSpPr>
          <p:spPr bwMode="auto">
            <a:xfrm>
              <a:off x="1484" y="-14"/>
              <a:ext cx="28" cy="149"/>
            </a:xfrm>
            <a:prstGeom prst="rect">
              <a:avLst/>
            </a:prstGeom>
            <a:solidFill>
              <a:srgbClr val="6E738A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2" name="Rectangle 258"/>
            <p:cNvSpPr>
              <a:spLocks noChangeArrowheads="1"/>
            </p:cNvSpPr>
            <p:nvPr userDrawn="1"/>
          </p:nvSpPr>
          <p:spPr bwMode="auto">
            <a:xfrm>
              <a:off x="1512" y="-14"/>
              <a:ext cx="32" cy="149"/>
            </a:xfrm>
            <a:prstGeom prst="rect">
              <a:avLst/>
            </a:prstGeom>
            <a:solidFill>
              <a:srgbClr val="70748A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3" name="Rectangle 259"/>
            <p:cNvSpPr>
              <a:spLocks noChangeArrowheads="1"/>
            </p:cNvSpPr>
            <p:nvPr userDrawn="1"/>
          </p:nvSpPr>
          <p:spPr bwMode="auto">
            <a:xfrm>
              <a:off x="1544" y="-14"/>
              <a:ext cx="28" cy="149"/>
            </a:xfrm>
            <a:prstGeom prst="rect">
              <a:avLst/>
            </a:prstGeom>
            <a:solidFill>
              <a:srgbClr val="72768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4" name="Rectangle 260"/>
            <p:cNvSpPr>
              <a:spLocks noChangeArrowheads="1"/>
            </p:cNvSpPr>
            <p:nvPr userDrawn="1"/>
          </p:nvSpPr>
          <p:spPr bwMode="auto">
            <a:xfrm>
              <a:off x="1572" y="-14"/>
              <a:ext cx="39" cy="149"/>
            </a:xfrm>
            <a:prstGeom prst="rect">
              <a:avLst/>
            </a:prstGeom>
            <a:solidFill>
              <a:srgbClr val="74788D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5" name="Rectangle 261"/>
            <p:cNvSpPr>
              <a:spLocks noChangeArrowheads="1"/>
            </p:cNvSpPr>
            <p:nvPr userDrawn="1"/>
          </p:nvSpPr>
          <p:spPr bwMode="auto">
            <a:xfrm>
              <a:off x="1611" y="-14"/>
              <a:ext cx="22" cy="149"/>
            </a:xfrm>
            <a:prstGeom prst="rect">
              <a:avLst/>
            </a:prstGeom>
            <a:solidFill>
              <a:srgbClr val="757A8E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6" name="Rectangle 262"/>
            <p:cNvSpPr>
              <a:spLocks noChangeArrowheads="1"/>
            </p:cNvSpPr>
            <p:nvPr userDrawn="1"/>
          </p:nvSpPr>
          <p:spPr bwMode="auto">
            <a:xfrm>
              <a:off x="1633" y="-14"/>
              <a:ext cx="28" cy="149"/>
            </a:xfrm>
            <a:prstGeom prst="rect">
              <a:avLst/>
            </a:prstGeom>
            <a:solidFill>
              <a:srgbClr val="777B8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7" name="Rectangle 263"/>
            <p:cNvSpPr>
              <a:spLocks noChangeArrowheads="1"/>
            </p:cNvSpPr>
            <p:nvPr userDrawn="1"/>
          </p:nvSpPr>
          <p:spPr bwMode="auto">
            <a:xfrm>
              <a:off x="1661" y="-14"/>
              <a:ext cx="27" cy="149"/>
            </a:xfrm>
            <a:prstGeom prst="rect">
              <a:avLst/>
            </a:prstGeom>
            <a:solidFill>
              <a:srgbClr val="797D9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8" name="Rectangle 264"/>
            <p:cNvSpPr>
              <a:spLocks noChangeArrowheads="1"/>
            </p:cNvSpPr>
            <p:nvPr userDrawn="1"/>
          </p:nvSpPr>
          <p:spPr bwMode="auto">
            <a:xfrm>
              <a:off x="1688" y="-14"/>
              <a:ext cx="22" cy="149"/>
            </a:xfrm>
            <a:prstGeom prst="rect">
              <a:avLst/>
            </a:prstGeom>
            <a:solidFill>
              <a:srgbClr val="7B7E9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89" name="Rectangle 265"/>
            <p:cNvSpPr>
              <a:spLocks noChangeArrowheads="1"/>
            </p:cNvSpPr>
            <p:nvPr userDrawn="1"/>
          </p:nvSpPr>
          <p:spPr bwMode="auto">
            <a:xfrm>
              <a:off x="1710" y="-14"/>
              <a:ext cx="33" cy="149"/>
            </a:xfrm>
            <a:prstGeom prst="rect">
              <a:avLst/>
            </a:prstGeom>
            <a:solidFill>
              <a:srgbClr val="7C809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0" name="Rectangle 266"/>
            <p:cNvSpPr>
              <a:spLocks noChangeArrowheads="1"/>
            </p:cNvSpPr>
            <p:nvPr userDrawn="1"/>
          </p:nvSpPr>
          <p:spPr bwMode="auto">
            <a:xfrm>
              <a:off x="1743" y="-14"/>
              <a:ext cx="28" cy="149"/>
            </a:xfrm>
            <a:prstGeom prst="rect">
              <a:avLst/>
            </a:prstGeom>
            <a:solidFill>
              <a:srgbClr val="7E8194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1" name="Rectangle 267"/>
            <p:cNvSpPr>
              <a:spLocks noChangeArrowheads="1"/>
            </p:cNvSpPr>
            <p:nvPr userDrawn="1"/>
          </p:nvSpPr>
          <p:spPr bwMode="auto">
            <a:xfrm>
              <a:off x="1771" y="-14"/>
              <a:ext cx="27" cy="149"/>
            </a:xfrm>
            <a:prstGeom prst="rect">
              <a:avLst/>
            </a:prstGeom>
            <a:solidFill>
              <a:srgbClr val="80839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2" name="Rectangle 268"/>
            <p:cNvSpPr>
              <a:spLocks noChangeArrowheads="1"/>
            </p:cNvSpPr>
            <p:nvPr userDrawn="1"/>
          </p:nvSpPr>
          <p:spPr bwMode="auto">
            <a:xfrm>
              <a:off x="1798" y="-14"/>
              <a:ext cx="34" cy="149"/>
            </a:xfrm>
            <a:prstGeom prst="rect">
              <a:avLst/>
            </a:prstGeom>
            <a:solidFill>
              <a:srgbClr val="81859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3" name="Rectangle 269"/>
            <p:cNvSpPr>
              <a:spLocks noChangeArrowheads="1"/>
            </p:cNvSpPr>
            <p:nvPr userDrawn="1"/>
          </p:nvSpPr>
          <p:spPr bwMode="auto">
            <a:xfrm>
              <a:off x="1832" y="-14"/>
              <a:ext cx="27" cy="149"/>
            </a:xfrm>
            <a:prstGeom prst="rect">
              <a:avLst/>
            </a:prstGeom>
            <a:solidFill>
              <a:srgbClr val="83869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4" name="Rectangle 270"/>
            <p:cNvSpPr>
              <a:spLocks noChangeArrowheads="1"/>
            </p:cNvSpPr>
            <p:nvPr userDrawn="1"/>
          </p:nvSpPr>
          <p:spPr bwMode="auto">
            <a:xfrm>
              <a:off x="1859" y="-14"/>
              <a:ext cx="27" cy="149"/>
            </a:xfrm>
            <a:prstGeom prst="rect">
              <a:avLst/>
            </a:prstGeom>
            <a:solidFill>
              <a:srgbClr val="85889A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5" name="Rectangle 271"/>
            <p:cNvSpPr>
              <a:spLocks noChangeArrowheads="1"/>
            </p:cNvSpPr>
            <p:nvPr userDrawn="1"/>
          </p:nvSpPr>
          <p:spPr bwMode="auto">
            <a:xfrm>
              <a:off x="1886" y="-14"/>
              <a:ext cx="22" cy="149"/>
            </a:xfrm>
            <a:prstGeom prst="rect">
              <a:avLst/>
            </a:prstGeom>
            <a:solidFill>
              <a:srgbClr val="868A9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6" name="Rectangle 272"/>
            <p:cNvSpPr>
              <a:spLocks noChangeArrowheads="1"/>
            </p:cNvSpPr>
            <p:nvPr userDrawn="1"/>
          </p:nvSpPr>
          <p:spPr bwMode="auto">
            <a:xfrm>
              <a:off x="1908" y="-14"/>
              <a:ext cx="34" cy="149"/>
            </a:xfrm>
            <a:prstGeom prst="rect">
              <a:avLst/>
            </a:prstGeom>
            <a:solidFill>
              <a:srgbClr val="888B9C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7" name="Rectangle 273"/>
            <p:cNvSpPr>
              <a:spLocks noChangeArrowheads="1"/>
            </p:cNvSpPr>
            <p:nvPr userDrawn="1"/>
          </p:nvSpPr>
          <p:spPr bwMode="auto">
            <a:xfrm>
              <a:off x="1942" y="-14"/>
              <a:ext cx="22" cy="149"/>
            </a:xfrm>
            <a:prstGeom prst="rect">
              <a:avLst/>
            </a:prstGeom>
            <a:solidFill>
              <a:srgbClr val="898D9D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8" name="Rectangle 274"/>
            <p:cNvSpPr>
              <a:spLocks noChangeArrowheads="1"/>
            </p:cNvSpPr>
            <p:nvPr userDrawn="1"/>
          </p:nvSpPr>
          <p:spPr bwMode="auto">
            <a:xfrm>
              <a:off x="1964" y="-14"/>
              <a:ext cx="27" cy="149"/>
            </a:xfrm>
            <a:prstGeom prst="rect">
              <a:avLst/>
            </a:prstGeom>
            <a:solidFill>
              <a:srgbClr val="8B8E9D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299" name="Rectangle 275"/>
            <p:cNvSpPr>
              <a:spLocks noChangeArrowheads="1"/>
            </p:cNvSpPr>
            <p:nvPr userDrawn="1"/>
          </p:nvSpPr>
          <p:spPr bwMode="auto">
            <a:xfrm>
              <a:off x="1991" y="-14"/>
              <a:ext cx="39" cy="149"/>
            </a:xfrm>
            <a:prstGeom prst="rect">
              <a:avLst/>
            </a:prstGeom>
            <a:solidFill>
              <a:srgbClr val="8D909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0" name="Rectangle 276"/>
            <p:cNvSpPr>
              <a:spLocks noChangeArrowheads="1"/>
            </p:cNvSpPr>
            <p:nvPr userDrawn="1"/>
          </p:nvSpPr>
          <p:spPr bwMode="auto">
            <a:xfrm>
              <a:off x="2030" y="-14"/>
              <a:ext cx="22" cy="149"/>
            </a:xfrm>
            <a:prstGeom prst="rect">
              <a:avLst/>
            </a:prstGeom>
            <a:solidFill>
              <a:srgbClr val="8F91A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1" name="Rectangle 277"/>
            <p:cNvSpPr>
              <a:spLocks noChangeArrowheads="1"/>
            </p:cNvSpPr>
            <p:nvPr userDrawn="1"/>
          </p:nvSpPr>
          <p:spPr bwMode="auto">
            <a:xfrm>
              <a:off x="2052" y="-14"/>
              <a:ext cx="27" cy="149"/>
            </a:xfrm>
            <a:prstGeom prst="rect">
              <a:avLst/>
            </a:prstGeom>
            <a:solidFill>
              <a:srgbClr val="9093A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2" name="Rectangle 278"/>
            <p:cNvSpPr>
              <a:spLocks noChangeArrowheads="1"/>
            </p:cNvSpPr>
            <p:nvPr userDrawn="1"/>
          </p:nvSpPr>
          <p:spPr bwMode="auto">
            <a:xfrm>
              <a:off x="2079" y="-14"/>
              <a:ext cx="39" cy="149"/>
            </a:xfrm>
            <a:prstGeom prst="rect">
              <a:avLst/>
            </a:prstGeom>
            <a:solidFill>
              <a:srgbClr val="9295A4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3" name="Rectangle 279"/>
            <p:cNvSpPr>
              <a:spLocks noChangeArrowheads="1"/>
            </p:cNvSpPr>
            <p:nvPr userDrawn="1"/>
          </p:nvSpPr>
          <p:spPr bwMode="auto">
            <a:xfrm>
              <a:off x="2118" y="-14"/>
              <a:ext cx="22" cy="149"/>
            </a:xfrm>
            <a:prstGeom prst="rect">
              <a:avLst/>
            </a:prstGeom>
            <a:solidFill>
              <a:srgbClr val="9496A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4" name="Rectangle 280"/>
            <p:cNvSpPr>
              <a:spLocks noChangeArrowheads="1"/>
            </p:cNvSpPr>
            <p:nvPr userDrawn="1"/>
          </p:nvSpPr>
          <p:spPr bwMode="auto">
            <a:xfrm>
              <a:off x="2140" y="-14"/>
              <a:ext cx="22" cy="149"/>
            </a:xfrm>
            <a:prstGeom prst="rect">
              <a:avLst/>
            </a:prstGeom>
            <a:solidFill>
              <a:srgbClr val="9598A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5" name="Rectangle 281"/>
            <p:cNvSpPr>
              <a:spLocks noChangeArrowheads="1"/>
            </p:cNvSpPr>
            <p:nvPr userDrawn="1"/>
          </p:nvSpPr>
          <p:spPr bwMode="auto">
            <a:xfrm>
              <a:off x="2162" y="-14"/>
              <a:ext cx="28" cy="149"/>
            </a:xfrm>
            <a:prstGeom prst="rect">
              <a:avLst/>
            </a:prstGeom>
            <a:solidFill>
              <a:srgbClr val="9699A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6" name="Rectangle 282"/>
            <p:cNvSpPr>
              <a:spLocks noChangeArrowheads="1"/>
            </p:cNvSpPr>
            <p:nvPr userDrawn="1"/>
          </p:nvSpPr>
          <p:spPr bwMode="auto">
            <a:xfrm>
              <a:off x="2190" y="-14"/>
              <a:ext cx="27" cy="149"/>
            </a:xfrm>
            <a:prstGeom prst="rect">
              <a:avLst/>
            </a:prstGeom>
            <a:solidFill>
              <a:srgbClr val="989BA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7" name="Rectangle 283"/>
            <p:cNvSpPr>
              <a:spLocks noChangeArrowheads="1"/>
            </p:cNvSpPr>
            <p:nvPr userDrawn="1"/>
          </p:nvSpPr>
          <p:spPr bwMode="auto">
            <a:xfrm>
              <a:off x="2217" y="-14"/>
              <a:ext cx="23" cy="149"/>
            </a:xfrm>
            <a:prstGeom prst="rect">
              <a:avLst/>
            </a:prstGeom>
            <a:solidFill>
              <a:srgbClr val="9A9CA9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8" name="Rectangle 284"/>
            <p:cNvSpPr>
              <a:spLocks noChangeArrowheads="1"/>
            </p:cNvSpPr>
            <p:nvPr userDrawn="1"/>
          </p:nvSpPr>
          <p:spPr bwMode="auto">
            <a:xfrm>
              <a:off x="2240" y="-14"/>
              <a:ext cx="32" cy="149"/>
            </a:xfrm>
            <a:prstGeom prst="rect">
              <a:avLst/>
            </a:prstGeom>
            <a:solidFill>
              <a:srgbClr val="9B9EA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09" name="Rectangle 285"/>
            <p:cNvSpPr>
              <a:spLocks noChangeArrowheads="1"/>
            </p:cNvSpPr>
            <p:nvPr userDrawn="1"/>
          </p:nvSpPr>
          <p:spPr bwMode="auto">
            <a:xfrm>
              <a:off x="2272" y="-14"/>
              <a:ext cx="28" cy="149"/>
            </a:xfrm>
            <a:prstGeom prst="rect">
              <a:avLst/>
            </a:prstGeom>
            <a:solidFill>
              <a:srgbClr val="9D9FAC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0" name="Rectangle 286"/>
            <p:cNvSpPr>
              <a:spLocks noChangeArrowheads="1"/>
            </p:cNvSpPr>
            <p:nvPr userDrawn="1"/>
          </p:nvSpPr>
          <p:spPr bwMode="auto">
            <a:xfrm>
              <a:off x="2300" y="-14"/>
              <a:ext cx="38" cy="149"/>
            </a:xfrm>
            <a:prstGeom prst="rect">
              <a:avLst/>
            </a:prstGeom>
            <a:solidFill>
              <a:srgbClr val="9FA1AD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1" name="Rectangle 287"/>
            <p:cNvSpPr>
              <a:spLocks noChangeArrowheads="1"/>
            </p:cNvSpPr>
            <p:nvPr userDrawn="1"/>
          </p:nvSpPr>
          <p:spPr bwMode="auto">
            <a:xfrm>
              <a:off x="2338" y="-14"/>
              <a:ext cx="23" cy="149"/>
            </a:xfrm>
            <a:prstGeom prst="rect">
              <a:avLst/>
            </a:prstGeom>
            <a:solidFill>
              <a:srgbClr val="A0A3AE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2" name="Rectangle 288"/>
            <p:cNvSpPr>
              <a:spLocks noChangeArrowheads="1"/>
            </p:cNvSpPr>
            <p:nvPr userDrawn="1"/>
          </p:nvSpPr>
          <p:spPr bwMode="auto">
            <a:xfrm>
              <a:off x="2361" y="-14"/>
              <a:ext cx="27" cy="149"/>
            </a:xfrm>
            <a:prstGeom prst="rect">
              <a:avLst/>
            </a:prstGeom>
            <a:solidFill>
              <a:srgbClr val="A2A4A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3" name="Rectangle 289"/>
            <p:cNvSpPr>
              <a:spLocks noChangeArrowheads="1"/>
            </p:cNvSpPr>
            <p:nvPr userDrawn="1"/>
          </p:nvSpPr>
          <p:spPr bwMode="auto">
            <a:xfrm>
              <a:off x="2388" y="-14"/>
              <a:ext cx="45" cy="149"/>
            </a:xfrm>
            <a:prstGeom prst="rect">
              <a:avLst/>
            </a:prstGeom>
            <a:solidFill>
              <a:srgbClr val="A4A6B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4" name="Rectangle 290"/>
            <p:cNvSpPr>
              <a:spLocks noChangeArrowheads="1"/>
            </p:cNvSpPr>
            <p:nvPr userDrawn="1"/>
          </p:nvSpPr>
          <p:spPr bwMode="auto">
            <a:xfrm>
              <a:off x="2433" y="-14"/>
              <a:ext cx="26" cy="149"/>
            </a:xfrm>
            <a:prstGeom prst="rect">
              <a:avLst/>
            </a:prstGeom>
            <a:solidFill>
              <a:srgbClr val="A6A8B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5" name="Rectangle 291"/>
            <p:cNvSpPr>
              <a:spLocks noChangeArrowheads="1"/>
            </p:cNvSpPr>
            <p:nvPr userDrawn="1"/>
          </p:nvSpPr>
          <p:spPr bwMode="auto">
            <a:xfrm>
              <a:off x="2459" y="-14"/>
              <a:ext cx="40" cy="149"/>
            </a:xfrm>
            <a:prstGeom prst="rect">
              <a:avLst/>
            </a:prstGeom>
            <a:solidFill>
              <a:srgbClr val="A8AAB4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6" name="Rectangle 292"/>
            <p:cNvSpPr>
              <a:spLocks noChangeArrowheads="1"/>
            </p:cNvSpPr>
            <p:nvPr userDrawn="1"/>
          </p:nvSpPr>
          <p:spPr bwMode="auto">
            <a:xfrm>
              <a:off x="2499" y="-14"/>
              <a:ext cx="44" cy="149"/>
            </a:xfrm>
            <a:prstGeom prst="rect">
              <a:avLst/>
            </a:prstGeom>
            <a:solidFill>
              <a:srgbClr val="AAACB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7" name="Rectangle 293"/>
            <p:cNvSpPr>
              <a:spLocks noChangeArrowheads="1"/>
            </p:cNvSpPr>
            <p:nvPr userDrawn="1"/>
          </p:nvSpPr>
          <p:spPr bwMode="auto">
            <a:xfrm>
              <a:off x="2543" y="-14"/>
              <a:ext cx="38" cy="149"/>
            </a:xfrm>
            <a:prstGeom prst="rect">
              <a:avLst/>
            </a:prstGeom>
            <a:solidFill>
              <a:srgbClr val="ACAEB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8" name="Rectangle 294"/>
            <p:cNvSpPr>
              <a:spLocks noChangeArrowheads="1"/>
            </p:cNvSpPr>
            <p:nvPr userDrawn="1"/>
          </p:nvSpPr>
          <p:spPr bwMode="auto">
            <a:xfrm>
              <a:off x="2581" y="-14"/>
              <a:ext cx="22" cy="149"/>
            </a:xfrm>
            <a:prstGeom prst="rect">
              <a:avLst/>
            </a:prstGeom>
            <a:solidFill>
              <a:srgbClr val="AEAFB9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19" name="Rectangle 295"/>
            <p:cNvSpPr>
              <a:spLocks noChangeArrowheads="1"/>
            </p:cNvSpPr>
            <p:nvPr userDrawn="1"/>
          </p:nvSpPr>
          <p:spPr bwMode="auto">
            <a:xfrm>
              <a:off x="2603" y="-14"/>
              <a:ext cx="28" cy="149"/>
            </a:xfrm>
            <a:prstGeom prst="rect">
              <a:avLst/>
            </a:prstGeom>
            <a:solidFill>
              <a:srgbClr val="AFB1BA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0" name="Rectangle 296"/>
            <p:cNvSpPr>
              <a:spLocks noChangeArrowheads="1"/>
            </p:cNvSpPr>
            <p:nvPr userDrawn="1"/>
          </p:nvSpPr>
          <p:spPr bwMode="auto">
            <a:xfrm>
              <a:off x="2631" y="-14"/>
              <a:ext cx="43" cy="149"/>
            </a:xfrm>
            <a:prstGeom prst="rect">
              <a:avLst/>
            </a:prstGeom>
            <a:solidFill>
              <a:srgbClr val="B1B3BC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1" name="Rectangle 297"/>
            <p:cNvSpPr>
              <a:spLocks noChangeArrowheads="1"/>
            </p:cNvSpPr>
            <p:nvPr userDrawn="1"/>
          </p:nvSpPr>
          <p:spPr bwMode="auto">
            <a:xfrm>
              <a:off x="2674" y="-14"/>
              <a:ext cx="40" cy="149"/>
            </a:xfrm>
            <a:prstGeom prst="rect">
              <a:avLst/>
            </a:prstGeom>
            <a:solidFill>
              <a:srgbClr val="B3B5BE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2" name="Rectangle 298"/>
            <p:cNvSpPr>
              <a:spLocks noChangeArrowheads="1"/>
            </p:cNvSpPr>
            <p:nvPr userDrawn="1"/>
          </p:nvSpPr>
          <p:spPr bwMode="auto">
            <a:xfrm>
              <a:off x="2714" y="-14"/>
              <a:ext cx="27" cy="149"/>
            </a:xfrm>
            <a:prstGeom prst="rect">
              <a:avLst/>
            </a:prstGeom>
            <a:solidFill>
              <a:srgbClr val="B5B6B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3" name="Rectangle 299"/>
            <p:cNvSpPr>
              <a:spLocks noChangeArrowheads="1"/>
            </p:cNvSpPr>
            <p:nvPr userDrawn="1"/>
          </p:nvSpPr>
          <p:spPr bwMode="auto">
            <a:xfrm>
              <a:off x="2741" y="-14"/>
              <a:ext cx="28" cy="149"/>
            </a:xfrm>
            <a:prstGeom prst="rect">
              <a:avLst/>
            </a:prstGeom>
            <a:solidFill>
              <a:srgbClr val="B7B8C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4" name="Rectangle 300"/>
            <p:cNvSpPr>
              <a:spLocks noChangeArrowheads="1"/>
            </p:cNvSpPr>
            <p:nvPr userDrawn="1"/>
          </p:nvSpPr>
          <p:spPr bwMode="auto">
            <a:xfrm>
              <a:off x="2769" y="-14"/>
              <a:ext cx="38" cy="149"/>
            </a:xfrm>
            <a:prstGeom prst="rect">
              <a:avLst/>
            </a:prstGeom>
            <a:solidFill>
              <a:srgbClr val="B8BAC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5" name="Rectangle 301"/>
            <p:cNvSpPr>
              <a:spLocks noChangeArrowheads="1"/>
            </p:cNvSpPr>
            <p:nvPr userDrawn="1"/>
          </p:nvSpPr>
          <p:spPr bwMode="auto">
            <a:xfrm>
              <a:off x="2807" y="-14"/>
              <a:ext cx="22" cy="149"/>
            </a:xfrm>
            <a:prstGeom prst="rect">
              <a:avLst/>
            </a:prstGeom>
            <a:solidFill>
              <a:srgbClr val="BABBC4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6" name="Rectangle 302"/>
            <p:cNvSpPr>
              <a:spLocks noChangeArrowheads="1"/>
            </p:cNvSpPr>
            <p:nvPr userDrawn="1"/>
          </p:nvSpPr>
          <p:spPr bwMode="auto">
            <a:xfrm>
              <a:off x="2829" y="-14"/>
              <a:ext cx="44" cy="149"/>
            </a:xfrm>
            <a:prstGeom prst="rect">
              <a:avLst/>
            </a:prstGeom>
            <a:solidFill>
              <a:srgbClr val="BBBDC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7" name="Rectangle 303"/>
            <p:cNvSpPr>
              <a:spLocks noChangeArrowheads="1"/>
            </p:cNvSpPr>
            <p:nvPr userDrawn="1"/>
          </p:nvSpPr>
          <p:spPr bwMode="auto">
            <a:xfrm>
              <a:off x="2873" y="-14"/>
              <a:ext cx="39" cy="149"/>
            </a:xfrm>
            <a:prstGeom prst="rect">
              <a:avLst/>
            </a:prstGeom>
            <a:solidFill>
              <a:srgbClr val="BDBFC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8" name="Rectangle 304"/>
            <p:cNvSpPr>
              <a:spLocks noChangeArrowheads="1"/>
            </p:cNvSpPr>
            <p:nvPr userDrawn="1"/>
          </p:nvSpPr>
          <p:spPr bwMode="auto">
            <a:xfrm>
              <a:off x="2912" y="-14"/>
              <a:ext cx="27" cy="149"/>
            </a:xfrm>
            <a:prstGeom prst="rect">
              <a:avLst/>
            </a:prstGeom>
            <a:solidFill>
              <a:srgbClr val="BFC0C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29" name="Rectangle 305"/>
            <p:cNvSpPr>
              <a:spLocks noChangeArrowheads="1"/>
            </p:cNvSpPr>
            <p:nvPr userDrawn="1"/>
          </p:nvSpPr>
          <p:spPr bwMode="auto">
            <a:xfrm>
              <a:off x="2939" y="-14"/>
              <a:ext cx="45" cy="149"/>
            </a:xfrm>
            <a:prstGeom prst="rect">
              <a:avLst/>
            </a:prstGeom>
            <a:solidFill>
              <a:srgbClr val="C1C2C9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0" name="Rectangle 306"/>
            <p:cNvSpPr>
              <a:spLocks noChangeArrowheads="1"/>
            </p:cNvSpPr>
            <p:nvPr userDrawn="1"/>
          </p:nvSpPr>
          <p:spPr bwMode="auto">
            <a:xfrm>
              <a:off x="2984" y="-14"/>
              <a:ext cx="44" cy="149"/>
            </a:xfrm>
            <a:prstGeom prst="rect">
              <a:avLst/>
            </a:prstGeom>
            <a:solidFill>
              <a:srgbClr val="C3C4C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1" name="Rectangle 307"/>
            <p:cNvSpPr>
              <a:spLocks noChangeArrowheads="1"/>
            </p:cNvSpPr>
            <p:nvPr userDrawn="1"/>
          </p:nvSpPr>
          <p:spPr bwMode="auto">
            <a:xfrm>
              <a:off x="3028" y="-14"/>
              <a:ext cx="44" cy="149"/>
            </a:xfrm>
            <a:prstGeom prst="rect">
              <a:avLst/>
            </a:prstGeom>
            <a:solidFill>
              <a:srgbClr val="C5C6CD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2" name="Rectangle 308"/>
            <p:cNvSpPr>
              <a:spLocks noChangeArrowheads="1"/>
            </p:cNvSpPr>
            <p:nvPr userDrawn="1"/>
          </p:nvSpPr>
          <p:spPr bwMode="auto">
            <a:xfrm>
              <a:off x="3072" y="-14"/>
              <a:ext cx="44" cy="149"/>
            </a:xfrm>
            <a:prstGeom prst="rect">
              <a:avLst/>
            </a:prstGeom>
            <a:solidFill>
              <a:srgbClr val="C7C8CE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3" name="Rectangle 309"/>
            <p:cNvSpPr>
              <a:spLocks noChangeArrowheads="1"/>
            </p:cNvSpPr>
            <p:nvPr userDrawn="1"/>
          </p:nvSpPr>
          <p:spPr bwMode="auto">
            <a:xfrm>
              <a:off x="3116" y="-14"/>
              <a:ext cx="44" cy="149"/>
            </a:xfrm>
            <a:prstGeom prst="rect">
              <a:avLst/>
            </a:prstGeom>
            <a:solidFill>
              <a:srgbClr val="C9CAD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4" name="Rectangle 310"/>
            <p:cNvSpPr>
              <a:spLocks noChangeArrowheads="1"/>
            </p:cNvSpPr>
            <p:nvPr userDrawn="1"/>
          </p:nvSpPr>
          <p:spPr bwMode="auto">
            <a:xfrm>
              <a:off x="3160" y="-14"/>
              <a:ext cx="44" cy="149"/>
            </a:xfrm>
            <a:prstGeom prst="rect">
              <a:avLst/>
            </a:prstGeom>
            <a:solidFill>
              <a:srgbClr val="CBCCD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5" name="Rectangle 311"/>
            <p:cNvSpPr>
              <a:spLocks noChangeArrowheads="1"/>
            </p:cNvSpPr>
            <p:nvPr userDrawn="1"/>
          </p:nvSpPr>
          <p:spPr bwMode="auto">
            <a:xfrm>
              <a:off x="3204" y="-14"/>
              <a:ext cx="45" cy="149"/>
            </a:xfrm>
            <a:prstGeom prst="rect">
              <a:avLst/>
            </a:prstGeom>
            <a:solidFill>
              <a:srgbClr val="CDCED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6" name="Rectangle 312"/>
            <p:cNvSpPr>
              <a:spLocks noChangeArrowheads="1"/>
            </p:cNvSpPr>
            <p:nvPr userDrawn="1"/>
          </p:nvSpPr>
          <p:spPr bwMode="auto">
            <a:xfrm>
              <a:off x="3249" y="-14"/>
              <a:ext cx="44" cy="149"/>
            </a:xfrm>
            <a:prstGeom prst="rect">
              <a:avLst/>
            </a:prstGeom>
            <a:solidFill>
              <a:srgbClr val="CECFD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7" name="Rectangle 313"/>
            <p:cNvSpPr>
              <a:spLocks noChangeArrowheads="1"/>
            </p:cNvSpPr>
            <p:nvPr userDrawn="1"/>
          </p:nvSpPr>
          <p:spPr bwMode="auto">
            <a:xfrm>
              <a:off x="3293" y="-14"/>
              <a:ext cx="44" cy="149"/>
            </a:xfrm>
            <a:prstGeom prst="rect">
              <a:avLst/>
            </a:prstGeom>
            <a:solidFill>
              <a:srgbClr val="D0D1D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8" name="Rectangle 314"/>
            <p:cNvSpPr>
              <a:spLocks noChangeArrowheads="1"/>
            </p:cNvSpPr>
            <p:nvPr userDrawn="1"/>
          </p:nvSpPr>
          <p:spPr bwMode="auto">
            <a:xfrm>
              <a:off x="3337" y="-14"/>
              <a:ext cx="44" cy="149"/>
            </a:xfrm>
            <a:prstGeom prst="rect">
              <a:avLst/>
            </a:prstGeom>
            <a:solidFill>
              <a:srgbClr val="D2D3D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39" name="Rectangle 315"/>
            <p:cNvSpPr>
              <a:spLocks noChangeArrowheads="1"/>
            </p:cNvSpPr>
            <p:nvPr userDrawn="1"/>
          </p:nvSpPr>
          <p:spPr bwMode="auto">
            <a:xfrm>
              <a:off x="3381" y="-14"/>
              <a:ext cx="43" cy="149"/>
            </a:xfrm>
            <a:prstGeom prst="rect">
              <a:avLst/>
            </a:prstGeom>
            <a:solidFill>
              <a:srgbClr val="D4D5D9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0" name="Rectangle 316"/>
            <p:cNvSpPr>
              <a:spLocks noChangeArrowheads="1"/>
            </p:cNvSpPr>
            <p:nvPr userDrawn="1"/>
          </p:nvSpPr>
          <p:spPr bwMode="auto">
            <a:xfrm>
              <a:off x="3424" y="-14"/>
              <a:ext cx="44" cy="149"/>
            </a:xfrm>
            <a:prstGeom prst="rect">
              <a:avLst/>
            </a:prstGeom>
            <a:solidFill>
              <a:srgbClr val="D6D6D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1" name="Rectangle 317"/>
            <p:cNvSpPr>
              <a:spLocks noChangeArrowheads="1"/>
            </p:cNvSpPr>
            <p:nvPr userDrawn="1"/>
          </p:nvSpPr>
          <p:spPr bwMode="auto">
            <a:xfrm>
              <a:off x="3468" y="-14"/>
              <a:ext cx="45" cy="149"/>
            </a:xfrm>
            <a:prstGeom prst="rect">
              <a:avLst/>
            </a:prstGeom>
            <a:solidFill>
              <a:srgbClr val="D7D8DC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2" name="Rectangle 318"/>
            <p:cNvSpPr>
              <a:spLocks noChangeArrowheads="1"/>
            </p:cNvSpPr>
            <p:nvPr userDrawn="1"/>
          </p:nvSpPr>
          <p:spPr bwMode="auto">
            <a:xfrm>
              <a:off x="3513" y="-14"/>
              <a:ext cx="66" cy="149"/>
            </a:xfrm>
            <a:prstGeom prst="rect">
              <a:avLst/>
            </a:prstGeom>
            <a:solidFill>
              <a:srgbClr val="D9DADE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3" name="Rectangle 319"/>
            <p:cNvSpPr>
              <a:spLocks noChangeArrowheads="1"/>
            </p:cNvSpPr>
            <p:nvPr userDrawn="1"/>
          </p:nvSpPr>
          <p:spPr bwMode="auto">
            <a:xfrm>
              <a:off x="3579" y="-14"/>
              <a:ext cx="44" cy="149"/>
            </a:xfrm>
            <a:prstGeom prst="rect">
              <a:avLst/>
            </a:prstGeom>
            <a:solidFill>
              <a:srgbClr val="DBDCE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4" name="Rectangle 320"/>
            <p:cNvSpPr>
              <a:spLocks noChangeArrowheads="1"/>
            </p:cNvSpPr>
            <p:nvPr userDrawn="1"/>
          </p:nvSpPr>
          <p:spPr bwMode="auto">
            <a:xfrm>
              <a:off x="3623" y="-14"/>
              <a:ext cx="66" cy="149"/>
            </a:xfrm>
            <a:prstGeom prst="rect">
              <a:avLst/>
            </a:prstGeom>
            <a:solidFill>
              <a:srgbClr val="DDDEE1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5" name="Rectangle 321"/>
            <p:cNvSpPr>
              <a:spLocks noChangeArrowheads="1"/>
            </p:cNvSpPr>
            <p:nvPr userDrawn="1"/>
          </p:nvSpPr>
          <p:spPr bwMode="auto">
            <a:xfrm>
              <a:off x="3689" y="-14"/>
              <a:ext cx="44" cy="149"/>
            </a:xfrm>
            <a:prstGeom prst="rect">
              <a:avLst/>
            </a:prstGeom>
            <a:solidFill>
              <a:srgbClr val="DFE0E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6" name="Rectangle 322"/>
            <p:cNvSpPr>
              <a:spLocks noChangeArrowheads="1"/>
            </p:cNvSpPr>
            <p:nvPr userDrawn="1"/>
          </p:nvSpPr>
          <p:spPr bwMode="auto">
            <a:xfrm>
              <a:off x="3733" y="-14"/>
              <a:ext cx="44" cy="149"/>
            </a:xfrm>
            <a:prstGeom prst="rect">
              <a:avLst/>
            </a:prstGeom>
            <a:solidFill>
              <a:srgbClr val="E1E1E4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7" name="Rectangle 323"/>
            <p:cNvSpPr>
              <a:spLocks noChangeArrowheads="1"/>
            </p:cNvSpPr>
            <p:nvPr userDrawn="1"/>
          </p:nvSpPr>
          <p:spPr bwMode="auto">
            <a:xfrm>
              <a:off x="3777" y="-14"/>
              <a:ext cx="45" cy="149"/>
            </a:xfrm>
            <a:prstGeom prst="rect">
              <a:avLst/>
            </a:prstGeom>
            <a:solidFill>
              <a:srgbClr val="E2E2E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8" name="Rectangle 324"/>
            <p:cNvSpPr>
              <a:spLocks noChangeArrowheads="1"/>
            </p:cNvSpPr>
            <p:nvPr userDrawn="1"/>
          </p:nvSpPr>
          <p:spPr bwMode="auto">
            <a:xfrm>
              <a:off x="3822" y="-14"/>
              <a:ext cx="44" cy="149"/>
            </a:xfrm>
            <a:prstGeom prst="rect">
              <a:avLst/>
            </a:prstGeom>
            <a:solidFill>
              <a:srgbClr val="E3E4E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49" name="Rectangle 325"/>
            <p:cNvSpPr>
              <a:spLocks noChangeArrowheads="1"/>
            </p:cNvSpPr>
            <p:nvPr userDrawn="1"/>
          </p:nvSpPr>
          <p:spPr bwMode="auto">
            <a:xfrm>
              <a:off x="3866" y="-14"/>
              <a:ext cx="66" cy="149"/>
            </a:xfrm>
            <a:prstGeom prst="rect">
              <a:avLst/>
            </a:prstGeom>
            <a:solidFill>
              <a:srgbClr val="E5E5E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0" name="Rectangle 326"/>
            <p:cNvSpPr>
              <a:spLocks noChangeArrowheads="1"/>
            </p:cNvSpPr>
            <p:nvPr userDrawn="1"/>
          </p:nvSpPr>
          <p:spPr bwMode="auto">
            <a:xfrm>
              <a:off x="3932" y="-14"/>
              <a:ext cx="44" cy="149"/>
            </a:xfrm>
            <a:prstGeom prst="rect">
              <a:avLst/>
            </a:prstGeom>
            <a:solidFill>
              <a:srgbClr val="E6E7EA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1" name="Rectangle 327"/>
            <p:cNvSpPr>
              <a:spLocks noChangeArrowheads="1"/>
            </p:cNvSpPr>
            <p:nvPr userDrawn="1"/>
          </p:nvSpPr>
          <p:spPr bwMode="auto">
            <a:xfrm>
              <a:off x="3976" y="-14"/>
              <a:ext cx="66" cy="149"/>
            </a:xfrm>
            <a:prstGeom prst="rect">
              <a:avLst/>
            </a:prstGeom>
            <a:solidFill>
              <a:srgbClr val="E8E8E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2" name="Rectangle 328"/>
            <p:cNvSpPr>
              <a:spLocks noChangeArrowheads="1"/>
            </p:cNvSpPr>
            <p:nvPr userDrawn="1"/>
          </p:nvSpPr>
          <p:spPr bwMode="auto">
            <a:xfrm>
              <a:off x="4042" y="-14"/>
              <a:ext cx="67" cy="149"/>
            </a:xfrm>
            <a:prstGeom prst="rect">
              <a:avLst/>
            </a:prstGeom>
            <a:solidFill>
              <a:srgbClr val="EAEAEC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3" name="Rectangle 329"/>
            <p:cNvSpPr>
              <a:spLocks noChangeArrowheads="1"/>
            </p:cNvSpPr>
            <p:nvPr userDrawn="1"/>
          </p:nvSpPr>
          <p:spPr bwMode="auto">
            <a:xfrm>
              <a:off x="4109" y="-14"/>
              <a:ext cx="65" cy="149"/>
            </a:xfrm>
            <a:prstGeom prst="rect">
              <a:avLst/>
            </a:prstGeom>
            <a:solidFill>
              <a:srgbClr val="EBECEE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4" name="Rectangle 330"/>
            <p:cNvSpPr>
              <a:spLocks noChangeArrowheads="1"/>
            </p:cNvSpPr>
            <p:nvPr userDrawn="1"/>
          </p:nvSpPr>
          <p:spPr bwMode="auto">
            <a:xfrm>
              <a:off x="4174" y="-14"/>
              <a:ext cx="66" cy="149"/>
            </a:xfrm>
            <a:prstGeom prst="rect">
              <a:avLst/>
            </a:prstGeom>
            <a:solidFill>
              <a:srgbClr val="EDEDE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5" name="Rectangle 331"/>
            <p:cNvSpPr>
              <a:spLocks noChangeArrowheads="1"/>
            </p:cNvSpPr>
            <p:nvPr userDrawn="1"/>
          </p:nvSpPr>
          <p:spPr bwMode="auto">
            <a:xfrm>
              <a:off x="4240" y="-14"/>
              <a:ext cx="66" cy="149"/>
            </a:xfrm>
            <a:prstGeom prst="rect">
              <a:avLst/>
            </a:prstGeom>
            <a:solidFill>
              <a:srgbClr val="EEEFF0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6" name="Rectangle 332"/>
            <p:cNvSpPr>
              <a:spLocks noChangeArrowheads="1"/>
            </p:cNvSpPr>
            <p:nvPr userDrawn="1"/>
          </p:nvSpPr>
          <p:spPr bwMode="auto">
            <a:xfrm>
              <a:off x="4306" y="-14"/>
              <a:ext cx="89" cy="149"/>
            </a:xfrm>
            <a:prstGeom prst="rect">
              <a:avLst/>
            </a:prstGeom>
            <a:solidFill>
              <a:srgbClr val="F0F0F2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7" name="Rectangle 333"/>
            <p:cNvSpPr>
              <a:spLocks noChangeArrowheads="1"/>
            </p:cNvSpPr>
            <p:nvPr userDrawn="1"/>
          </p:nvSpPr>
          <p:spPr bwMode="auto">
            <a:xfrm>
              <a:off x="4395" y="-14"/>
              <a:ext cx="88" cy="149"/>
            </a:xfrm>
            <a:prstGeom prst="rect">
              <a:avLst/>
            </a:prstGeom>
            <a:solidFill>
              <a:srgbClr val="F2F2F3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8" name="Rectangle 334"/>
            <p:cNvSpPr>
              <a:spLocks noChangeArrowheads="1"/>
            </p:cNvSpPr>
            <p:nvPr userDrawn="1"/>
          </p:nvSpPr>
          <p:spPr bwMode="auto">
            <a:xfrm>
              <a:off x="4483" y="-14"/>
              <a:ext cx="66" cy="149"/>
            </a:xfrm>
            <a:prstGeom prst="rect">
              <a:avLst/>
            </a:prstGeom>
            <a:solidFill>
              <a:srgbClr val="F3F3F5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59" name="Rectangle 335"/>
            <p:cNvSpPr>
              <a:spLocks noChangeArrowheads="1"/>
            </p:cNvSpPr>
            <p:nvPr userDrawn="1"/>
          </p:nvSpPr>
          <p:spPr bwMode="auto">
            <a:xfrm>
              <a:off x="4549" y="-14"/>
              <a:ext cx="89" cy="149"/>
            </a:xfrm>
            <a:prstGeom prst="rect">
              <a:avLst/>
            </a:prstGeom>
            <a:solidFill>
              <a:srgbClr val="F4F5F6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60" name="Rectangle 336"/>
            <p:cNvSpPr>
              <a:spLocks noChangeArrowheads="1"/>
            </p:cNvSpPr>
            <p:nvPr userDrawn="1"/>
          </p:nvSpPr>
          <p:spPr bwMode="auto">
            <a:xfrm>
              <a:off x="4638" y="-14"/>
              <a:ext cx="110" cy="149"/>
            </a:xfrm>
            <a:prstGeom prst="rect">
              <a:avLst/>
            </a:prstGeom>
            <a:solidFill>
              <a:srgbClr val="F6F6F7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61" name="Rectangle 337"/>
            <p:cNvSpPr>
              <a:spLocks noChangeArrowheads="1"/>
            </p:cNvSpPr>
            <p:nvPr userDrawn="1"/>
          </p:nvSpPr>
          <p:spPr bwMode="auto">
            <a:xfrm>
              <a:off x="4748" y="-14"/>
              <a:ext cx="88" cy="149"/>
            </a:xfrm>
            <a:prstGeom prst="rect">
              <a:avLst/>
            </a:prstGeom>
            <a:solidFill>
              <a:srgbClr val="F7F8F8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62" name="Rectangle 338"/>
            <p:cNvSpPr>
              <a:spLocks noChangeArrowheads="1"/>
            </p:cNvSpPr>
            <p:nvPr userDrawn="1"/>
          </p:nvSpPr>
          <p:spPr bwMode="auto">
            <a:xfrm>
              <a:off x="4836" y="-14"/>
              <a:ext cx="132" cy="149"/>
            </a:xfrm>
            <a:prstGeom prst="rect">
              <a:avLst/>
            </a:prstGeom>
            <a:solidFill>
              <a:srgbClr val="F9F9F9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63" name="Rectangle 339"/>
            <p:cNvSpPr>
              <a:spLocks noChangeArrowheads="1"/>
            </p:cNvSpPr>
            <p:nvPr userDrawn="1"/>
          </p:nvSpPr>
          <p:spPr bwMode="auto">
            <a:xfrm>
              <a:off x="4968" y="-14"/>
              <a:ext cx="154" cy="149"/>
            </a:xfrm>
            <a:prstGeom prst="rect">
              <a:avLst/>
            </a:prstGeom>
            <a:solidFill>
              <a:srgbClr val="FAFAFB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64" name="Rectangle 340"/>
            <p:cNvSpPr>
              <a:spLocks noChangeArrowheads="1"/>
            </p:cNvSpPr>
            <p:nvPr userDrawn="1"/>
          </p:nvSpPr>
          <p:spPr bwMode="auto">
            <a:xfrm>
              <a:off x="5122" y="-14"/>
              <a:ext cx="221" cy="149"/>
            </a:xfrm>
            <a:prstGeom prst="rect">
              <a:avLst/>
            </a:prstGeom>
            <a:solidFill>
              <a:srgbClr val="FCFCFC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65" name="Rectangle 341"/>
            <p:cNvSpPr>
              <a:spLocks noChangeArrowheads="1"/>
            </p:cNvSpPr>
            <p:nvPr userDrawn="1"/>
          </p:nvSpPr>
          <p:spPr bwMode="auto">
            <a:xfrm>
              <a:off x="5343" y="-14"/>
              <a:ext cx="199" cy="149"/>
            </a:xfrm>
            <a:prstGeom prst="rect">
              <a:avLst/>
            </a:prstGeom>
            <a:solidFill>
              <a:srgbClr val="FDFDFE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66" name="Rectangle 342"/>
            <p:cNvSpPr>
              <a:spLocks noChangeArrowheads="1"/>
            </p:cNvSpPr>
            <p:nvPr userDrawn="1"/>
          </p:nvSpPr>
          <p:spPr bwMode="auto">
            <a:xfrm>
              <a:off x="5542" y="-14"/>
              <a:ext cx="100" cy="1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</p:grpSp>
      <p:sp>
        <p:nvSpPr>
          <p:cNvPr id="1377" name="Freeform 353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6403975" y="-20638"/>
            <a:ext cx="2559050" cy="234951"/>
          </a:xfrm>
          <a:custGeom>
            <a:avLst/>
            <a:gdLst>
              <a:gd name="T0" fmla="*/ 0 w 1612"/>
              <a:gd name="T1" fmla="*/ 0 h 164"/>
              <a:gd name="T2" fmla="*/ 95 w 1612"/>
              <a:gd name="T3" fmla="*/ 164 h 164"/>
              <a:gd name="T4" fmla="*/ 1612 w 1612"/>
              <a:gd name="T5" fmla="*/ 164 h 164"/>
              <a:gd name="T6" fmla="*/ 1612 w 1612"/>
              <a:gd name="T7" fmla="*/ 0 h 164"/>
              <a:gd name="T8" fmla="*/ 0 w 1612"/>
              <a:gd name="T9" fmla="*/ 0 h 1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12"/>
              <a:gd name="T16" fmla="*/ 0 h 164"/>
              <a:gd name="T17" fmla="*/ 1612 w 1612"/>
              <a:gd name="T18" fmla="*/ 164 h 1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12" h="164">
                <a:moveTo>
                  <a:pt x="0" y="0"/>
                </a:moveTo>
                <a:lnTo>
                  <a:pt x="95" y="164"/>
                </a:lnTo>
                <a:lnTo>
                  <a:pt x="1612" y="164"/>
                </a:lnTo>
                <a:lnTo>
                  <a:pt x="161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lIns="91430" tIns="45715" rIns="91430" bIns="45715"/>
          <a:lstStyle/>
          <a:p>
            <a:pPr>
              <a:defRPr/>
            </a:pPr>
            <a:endParaRPr lang="ru-RU" sz="1200" b="0" dirty="0">
              <a:cs typeface="+mn-cs"/>
            </a:endParaRPr>
          </a:p>
        </p:txBody>
      </p:sp>
      <p:sp>
        <p:nvSpPr>
          <p:cNvPr id="1220" name="AutoShape 196"/>
          <p:cNvSpPr>
            <a:spLocks noChangeAspect="1" noChangeArrowheads="1" noTextEdit="1"/>
          </p:cNvSpPr>
          <p:nvPr>
            <p:custDataLst>
              <p:tags r:id="rId21"/>
            </p:custDataLst>
          </p:nvPr>
        </p:nvSpPr>
        <p:spPr bwMode="auto">
          <a:xfrm>
            <a:off x="-6350" y="-26988"/>
            <a:ext cx="8991600" cy="25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1200" b="0" dirty="0">
              <a:cs typeface="+mn-cs"/>
            </a:endParaRPr>
          </a:p>
        </p:txBody>
      </p:sp>
      <p:grpSp>
        <p:nvGrpSpPr>
          <p:cNvPr id="1031" name="Group 355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4763" y="6484938"/>
            <a:ext cx="8958262" cy="258762"/>
            <a:chOff x="3" y="4085"/>
            <a:chExt cx="5643" cy="163"/>
          </a:xfrm>
        </p:grpSpPr>
        <p:sp>
          <p:nvSpPr>
            <p:cNvPr id="1060" name="Rectangle 36"/>
            <p:cNvSpPr>
              <a:spLocks noChangeArrowheads="1"/>
            </p:cNvSpPr>
            <p:nvPr userDrawn="1">
              <p:custDataLst>
                <p:tags r:id="rId29"/>
              </p:custDataLst>
            </p:nvPr>
          </p:nvSpPr>
          <p:spPr bwMode="auto">
            <a:xfrm flipH="1">
              <a:off x="3" y="4087"/>
              <a:ext cx="5636" cy="161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 anchor="ctr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  <p:sp>
          <p:nvSpPr>
            <p:cNvPr id="1378" name="Freeform 354"/>
            <p:cNvSpPr>
              <a:spLocks/>
            </p:cNvSpPr>
            <p:nvPr userDrawn="1"/>
          </p:nvSpPr>
          <p:spPr bwMode="auto">
            <a:xfrm flipV="1">
              <a:off x="4034" y="4085"/>
              <a:ext cx="1612" cy="163"/>
            </a:xfrm>
            <a:custGeom>
              <a:avLst/>
              <a:gdLst>
                <a:gd name="T0" fmla="*/ 0 w 1612"/>
                <a:gd name="T1" fmla="*/ 0 h 164"/>
                <a:gd name="T2" fmla="*/ 95 w 1612"/>
                <a:gd name="T3" fmla="*/ 164 h 164"/>
                <a:gd name="T4" fmla="*/ 1612 w 1612"/>
                <a:gd name="T5" fmla="*/ 164 h 164"/>
                <a:gd name="T6" fmla="*/ 1612 w 1612"/>
                <a:gd name="T7" fmla="*/ 0 h 164"/>
                <a:gd name="T8" fmla="*/ 0 w 1612"/>
                <a:gd name="T9" fmla="*/ 0 h 1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2"/>
                <a:gd name="T16" fmla="*/ 0 h 164"/>
                <a:gd name="T17" fmla="*/ 1612 w 1612"/>
                <a:gd name="T18" fmla="*/ 164 h 1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2" h="164">
                  <a:moveTo>
                    <a:pt x="0" y="0"/>
                  </a:moveTo>
                  <a:lnTo>
                    <a:pt x="95" y="164"/>
                  </a:lnTo>
                  <a:lnTo>
                    <a:pt x="1612" y="164"/>
                  </a:lnTo>
                  <a:lnTo>
                    <a:pt x="16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rot="10800000" lIns="91430" tIns="45715" rIns="91430" bIns="45715"/>
            <a:lstStyle/>
            <a:p>
              <a:pPr>
                <a:defRPr/>
              </a:pPr>
              <a:endParaRPr lang="ru-RU" sz="1200" b="0" dirty="0">
                <a:cs typeface="+mn-cs"/>
              </a:endParaRPr>
            </a:p>
          </p:txBody>
        </p:sp>
      </p:grpSp>
      <p:sp>
        <p:nvSpPr>
          <p:cNvPr id="1030" name="pg num"/>
          <p:cNvSpPr>
            <a:spLocks noGrp="1" noChangeArrowheads="1"/>
          </p:cNvSpPr>
          <p:nvPr>
            <p:ph type="sldNum" sz="quarter" idx="4"/>
            <p:custDataLst>
              <p:tags r:id="rId23"/>
            </p:custDataLst>
          </p:nvPr>
        </p:nvSpPr>
        <p:spPr bwMode="auto">
          <a:xfrm>
            <a:off x="6870700" y="6527800"/>
            <a:ext cx="1866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 b="1">
                <a:solidFill>
                  <a:schemeClr val="bg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DE9F069-ADAD-459F-BFD0-FBDD240F3E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  <p:custDataLst>
              <p:tags r:id="rId24"/>
            </p:custDataLst>
          </p:nvPr>
        </p:nvSpPr>
        <p:spPr bwMode="auto">
          <a:xfrm>
            <a:off x="119063" y="230188"/>
            <a:ext cx="86185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3"/>
          <p:cNvSpPr>
            <a:spLocks noGrp="1" noChangeArrowheads="1"/>
          </p:cNvSpPr>
          <p:nvPr>
            <p:ph type="body" idx="1"/>
            <p:custDataLst>
              <p:tags r:id="rId25"/>
            </p:custDataLst>
          </p:nvPr>
        </p:nvSpPr>
        <p:spPr bwMode="auto">
          <a:xfrm>
            <a:off x="122238" y="1273175"/>
            <a:ext cx="8618537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1035" name="McK Slide Elements"/>
          <p:cNvGrpSpPr>
            <a:grpSpLocks/>
          </p:cNvGrpSpPr>
          <p:nvPr/>
        </p:nvGrpSpPr>
        <p:grpSpPr bwMode="auto">
          <a:xfrm>
            <a:off x="122238" y="531813"/>
            <a:ext cx="8618537" cy="6167437"/>
            <a:chOff x="77" y="335"/>
            <a:chExt cx="5429" cy="3885"/>
          </a:xfrm>
        </p:grpSpPr>
        <p:sp>
          <p:nvSpPr>
            <p:cNvPr id="1032" name="McK Measure" hidden="1"/>
            <p:cNvSpPr txBox="1">
              <a:spLocks noChangeArrowheads="1"/>
            </p:cNvSpPr>
            <p:nvPr userDrawn="1"/>
          </p:nvSpPr>
          <p:spPr bwMode="auto">
            <a:xfrm>
              <a:off x="77" y="335"/>
              <a:ext cx="542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defTabSz="895350">
                <a:defRPr/>
              </a:pPr>
              <a:r>
                <a:rPr lang="en-US" sz="1600" b="0" dirty="0">
                  <a:cs typeface="+mn-cs"/>
                </a:rPr>
                <a:t>Unit of measure</a:t>
              </a:r>
            </a:p>
          </p:txBody>
        </p:sp>
        <p:sp>
          <p:nvSpPr>
            <p:cNvPr id="2" name="McK Footnote" hidden="1"/>
            <p:cNvSpPr txBox="1">
              <a:spLocks noChangeArrowheads="1"/>
            </p:cNvSpPr>
            <p:nvPr userDrawn="1"/>
          </p:nvSpPr>
          <p:spPr bwMode="auto">
            <a:xfrm>
              <a:off x="79" y="3964"/>
              <a:ext cx="514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b">
              <a:spAutoFit/>
            </a:bodyPr>
            <a:lstStyle/>
            <a:p>
              <a:pPr marL="806450" indent="-806450" defTabSz="895350">
                <a:tabLst>
                  <a:tab pos="717550" algn="r"/>
                </a:tabLst>
                <a:defRPr/>
              </a:pPr>
              <a:r>
                <a:rPr lang="ru-RU" sz="1200" b="0" dirty="0">
                  <a:solidFill>
                    <a:srgbClr val="000000"/>
                  </a:solidFill>
                  <a:cs typeface="+mn-cs"/>
                </a:rPr>
                <a:t>	</a:t>
              </a:r>
              <a:r>
                <a:rPr lang="en-US" sz="1200" b="0" dirty="0">
                  <a:solidFill>
                    <a:srgbClr val="000000"/>
                  </a:solidFill>
                  <a:cs typeface="+mn-cs"/>
                </a:rPr>
                <a:t>*</a:t>
              </a:r>
              <a:r>
                <a:rPr lang="ru-RU" sz="1200" b="0" dirty="0">
                  <a:solidFill>
                    <a:srgbClr val="000000"/>
                  </a:solidFill>
                  <a:cs typeface="+mn-cs"/>
                </a:rPr>
                <a:t>	Сноска</a:t>
              </a:r>
              <a:endParaRPr lang="en-US" sz="1200" b="0" dirty="0">
                <a:solidFill>
                  <a:srgbClr val="000000"/>
                </a:solidFill>
                <a:cs typeface="+mn-cs"/>
              </a:endParaRPr>
            </a:p>
            <a:p>
              <a:pPr marL="806450" indent="-806450" defTabSz="895350">
                <a:spcBef>
                  <a:spcPct val="20000"/>
                </a:spcBef>
                <a:tabLst>
                  <a:tab pos="717550" algn="r"/>
                </a:tabLst>
                <a:defRPr/>
              </a:pPr>
              <a:r>
                <a:rPr lang="ru-RU" sz="1200" b="0" dirty="0">
                  <a:solidFill>
                    <a:srgbClr val="000000"/>
                  </a:solidFill>
                  <a:cs typeface="+mn-cs"/>
                </a:rPr>
                <a:t>	Источник</a:t>
              </a:r>
              <a:r>
                <a:rPr lang="en-US" sz="1200" b="0" dirty="0">
                  <a:solidFill>
                    <a:srgbClr val="000000"/>
                  </a:solidFill>
                  <a:cs typeface="+mn-cs"/>
                </a:rPr>
                <a:t>:</a:t>
              </a:r>
              <a:r>
                <a:rPr lang="ru-RU" sz="1200" b="0" dirty="0">
                  <a:solidFill>
                    <a:srgbClr val="000000"/>
                  </a:solidFill>
                  <a:cs typeface="+mn-cs"/>
                </a:rPr>
                <a:t>	Источник</a:t>
              </a:r>
              <a:endParaRPr lang="en-US" sz="1200" b="0" dirty="0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1052" name="Working Draft" hidden="1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 rot="5400000">
            <a:off x="8027194" y="2710656"/>
            <a:ext cx="1728788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600" b="0" dirty="0">
                <a:cs typeface="+mn-cs"/>
              </a:rPr>
              <a:t>Working Draft - Last Modified 09/06/2006 21:40:09</a:t>
            </a:r>
          </a:p>
        </p:txBody>
      </p:sp>
      <p:sp>
        <p:nvSpPr>
          <p:cNvPr id="1053" name="Printed" hidden="1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 rot="5400000">
            <a:off x="8403431" y="4217194"/>
            <a:ext cx="976313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600" b="0" dirty="0">
                <a:cs typeface="+mn-cs"/>
              </a:rPr>
              <a:t>Printed 08/06/2006 17:52:59</a:t>
            </a:r>
          </a:p>
        </p:txBody>
      </p:sp>
      <p:sp>
        <p:nvSpPr>
          <p:cNvPr id="1029" name="doc id"/>
          <p:cNvSpPr>
            <a:spLocks noGrp="1" noChangeArrowheads="1"/>
          </p:cNvSpPr>
          <p:nvPr>
            <p:ph type="ftr" sz="quarter" idx="3"/>
            <p:custDataLst>
              <p:tags r:id="rId28"/>
            </p:custDataLst>
          </p:nvPr>
        </p:nvSpPr>
        <p:spPr bwMode="auto">
          <a:xfrm>
            <a:off x="147638" y="36513"/>
            <a:ext cx="2849562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bg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ru-RU" dirty="0"/>
              <a:t>MOS-ROS005-200600608-SS1wm-r_c</a:t>
            </a:r>
          </a:p>
        </p:txBody>
      </p:sp>
      <p:graphicFrame>
        <p:nvGraphicFramePr>
          <p:cNvPr id="1026" name="Rectangle 38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30" imgW="0" imgH="0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45" r:id="rId2"/>
    <p:sldLayoutId id="2147484246" r:id="rId3"/>
    <p:sldLayoutId id="2147484247" r:id="rId4"/>
    <p:sldLayoutId id="2147484248" r:id="rId5"/>
    <p:sldLayoutId id="2147484249" r:id="rId6"/>
    <p:sldLayoutId id="2147484250" r:id="rId7"/>
    <p:sldLayoutId id="2147484251" r:id="rId8"/>
    <p:sldLayoutId id="2147484252" r:id="rId9"/>
    <p:sldLayoutId id="2147484253" r:id="rId10"/>
    <p:sldLayoutId id="2147484254" r:id="rId11"/>
    <p:sldLayoutId id="2147484255" r:id="rId12"/>
    <p:sldLayoutId id="2147484256" r:id="rId13"/>
    <p:sldLayoutId id="2147484257" r:id="rId14"/>
    <p:sldLayoutId id="2147484258" r:id="rId15"/>
    <p:sldLayoutId id="2147484259" r:id="rId16"/>
  </p:sldLayoutIdLst>
  <p:hf hdr="0" dt="0"/>
  <p:txStyles>
    <p:titleStyle>
      <a:lvl1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895350" rtl="0" eaLnBrk="0" fontAlgn="base" hangingPunct="0">
        <a:spcBef>
          <a:spcPct val="0"/>
        </a:spcBef>
        <a:spcAft>
          <a:spcPct val="0"/>
        </a:spcAft>
        <a:buSzPct val="12000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44463" indent="-142875" algn="l" defTabSz="895350" rtl="0" eaLnBrk="0" fontAlgn="base" hangingPunct="0">
        <a:spcBef>
          <a:spcPct val="0"/>
        </a:spcBef>
        <a:spcAft>
          <a:spcPct val="0"/>
        </a:spcAft>
        <a:buSzPct val="120000"/>
        <a:buChar char="•"/>
        <a:defRPr sz="1600">
          <a:solidFill>
            <a:schemeClr val="tx1"/>
          </a:solidFill>
          <a:latin typeface="+mn-lt"/>
        </a:defRPr>
      </a:lvl2pPr>
      <a:lvl3pPr marL="295275" indent="-149225" algn="l" defTabSz="895350" rtl="0" eaLnBrk="0" fontAlgn="base" hangingPunct="0"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3pPr>
      <a:lvl4pPr marL="431800" indent="-134938" algn="l" defTabSz="895350" rtl="0" eaLnBrk="0" fontAlgn="base" hangingPunct="0">
        <a:spcBef>
          <a:spcPct val="0"/>
        </a:spcBef>
        <a:spcAft>
          <a:spcPct val="0"/>
        </a:spcAft>
        <a:buSzPct val="89000"/>
        <a:buChar char="•"/>
        <a:defRPr sz="1600">
          <a:solidFill>
            <a:schemeClr val="tx1"/>
          </a:solidFill>
          <a:latin typeface="+mn-lt"/>
        </a:defRPr>
      </a:lvl4pPr>
      <a:lvl5pPr marL="582613" indent="-149225" algn="l" defTabSz="895350" rtl="0" eaLnBrk="0" fontAlgn="base" hangingPunct="0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5pPr>
      <a:lvl6pPr marL="1039813" indent="-149225" algn="l" defTabSz="895350" rtl="0" fontAlgn="base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6pPr>
      <a:lvl7pPr marL="1497013" indent="-149225" algn="l" defTabSz="895350" rtl="0" fontAlgn="base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7pPr>
      <a:lvl8pPr marL="1954213" indent="-149225" algn="l" defTabSz="895350" rtl="0" fontAlgn="base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8pPr>
      <a:lvl9pPr marL="2411413" indent="-149225" algn="l" defTabSz="895350" rtl="0" fontAlgn="base">
        <a:spcBef>
          <a:spcPct val="0"/>
        </a:spcBef>
        <a:spcAft>
          <a:spcPct val="0"/>
        </a:spcAft>
        <a:buSzPct val="7500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http://www.irkobl.ru/irk/symbol/irkob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8" y="533400"/>
            <a:ext cx="10001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0" y="1819275"/>
            <a:ext cx="9144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accent1">
                    <a:lumMod val="25000"/>
                  </a:schemeClr>
                </a:solidFill>
                <a:latin typeface="+mj-lt"/>
                <a:cs typeface="Times New Roman" pitchFamily="18" charset="0"/>
              </a:rPr>
              <a:t>МИНИСТЕРСТВО ТРУДА И ЗАНЯТОСТИ ИРКУТСКОЙ ОБЛАСТИ</a:t>
            </a: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3445605" y="5160963"/>
            <a:ext cx="521738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defRPr/>
            </a:pPr>
            <a:r>
              <a:rPr lang="ru-RU" sz="16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Министр труда и занятости </a:t>
            </a:r>
            <a:r>
              <a:rPr lang="ru-RU" sz="1600" dirty="0" smtClean="0">
                <a:solidFill>
                  <a:schemeClr val="accent1">
                    <a:lumMod val="25000"/>
                  </a:schemeClr>
                </a:solidFill>
                <a:latin typeface="+mn-lt"/>
                <a:cs typeface="Times New Roman" pitchFamily="18" charset="0"/>
              </a:rPr>
              <a:t>Иркутской области</a:t>
            </a:r>
            <a:endParaRPr lang="ru-RU" sz="1600" dirty="0" smtClean="0">
              <a:solidFill>
                <a:schemeClr val="accent1">
                  <a:lumMod val="25000"/>
                </a:schemeClr>
              </a:solidFill>
              <a:latin typeface="+mn-lt"/>
            </a:endParaRPr>
          </a:p>
          <a:p>
            <a:pPr algn="just">
              <a:spcAft>
                <a:spcPts val="1200"/>
              </a:spcAft>
              <a:defRPr/>
            </a:pPr>
            <a:r>
              <a:rPr lang="ru-RU" sz="16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Воронцова Наталья Владимировна</a:t>
            </a:r>
            <a:endParaRPr lang="ru-RU" sz="160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419600" y="4724400"/>
            <a:ext cx="43434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8"/>
          <p:cNvCxnSpPr>
            <a:cxnSpLocks noChangeShapeType="1"/>
          </p:cNvCxnSpPr>
          <p:nvPr/>
        </p:nvCxnSpPr>
        <p:spPr bwMode="auto">
          <a:xfrm>
            <a:off x="3445605" y="4935538"/>
            <a:ext cx="5157058" cy="0"/>
          </a:xfrm>
          <a:prstGeom prst="line">
            <a:avLst/>
          </a:prstGeom>
          <a:noFill/>
          <a:ln w="19050" algn="ctr">
            <a:solidFill>
              <a:srgbClr val="002060"/>
            </a:solidFill>
            <a:round/>
            <a:headEnd/>
            <a:tailEnd type="none" w="lg" len="lg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cxnSp>
      <p:sp>
        <p:nvSpPr>
          <p:cNvPr id="7" name="Прямоугольник 6"/>
          <p:cNvSpPr/>
          <p:nvPr/>
        </p:nvSpPr>
        <p:spPr>
          <a:xfrm>
            <a:off x="835314" y="2730667"/>
            <a:ext cx="75158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Реализация государственной политики по улучшению условий и охране труда в Иркутской области</a:t>
            </a:r>
            <a:endParaRPr lang="ru-RU" sz="240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-1" y="316468"/>
            <a:ext cx="896143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Сведения о численности лиц с впервые установленными профессиональными заболеваниями (отравлениями) в Российской Федерации, Сибирском федеральном округе и Иркутской области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за 2012-2013 годы (по данным Роспотребнадзора).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7638" y="1101299"/>
          <a:ext cx="8589965" cy="2439458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767796"/>
                <a:gridCol w="795357"/>
                <a:gridCol w="599798"/>
                <a:gridCol w="728892"/>
                <a:gridCol w="664345"/>
                <a:gridCol w="587414"/>
                <a:gridCol w="663748"/>
                <a:gridCol w="664345"/>
                <a:gridCol w="706090"/>
                <a:gridCol w="706090"/>
                <a:gridCol w="706090"/>
              </a:tblGrid>
              <a:tr h="136785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Профессиональные </a:t>
                      </a:r>
                      <a:r>
                        <a:rPr lang="ru-RU" sz="1100" dirty="0"/>
                        <a:t>заболевания (отравления)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/>
                        <a:t>Острые </a:t>
                      </a:r>
                      <a:r>
                        <a:rPr lang="ru-RU" sz="1100" dirty="0" smtClean="0"/>
                        <a:t>профессиональные </a:t>
                      </a:r>
                      <a:r>
                        <a:rPr lang="ru-RU" sz="1100" dirty="0"/>
                        <a:t>заболевания (отравления)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/>
                        <a:t>из них</a:t>
                      </a:r>
                      <a:br>
                        <a:rPr lang="ru-RU" sz="1100" dirty="0"/>
                      </a:br>
                      <a:r>
                        <a:rPr lang="ru-RU" sz="1100" dirty="0"/>
                        <a:t>со смертельным исходом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/>
                        <a:t>Хронические </a:t>
                      </a:r>
                      <a:r>
                        <a:rPr lang="ru-RU" sz="1100" dirty="0" smtClean="0"/>
                        <a:t>профессиональные </a:t>
                      </a:r>
                      <a:r>
                        <a:rPr lang="ru-RU" sz="1100" dirty="0"/>
                        <a:t>заболевания (отравления)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/>
                        <a:t>Численность лиц с двумя</a:t>
                      </a:r>
                      <a:br>
                        <a:rPr lang="ru-RU" sz="1100" dirty="0"/>
                      </a:br>
                      <a:r>
                        <a:rPr lang="ru-RU" sz="1100" dirty="0"/>
                        <a:t>и более </a:t>
                      </a:r>
                      <a:r>
                        <a:rPr lang="ru-RU" sz="1100" dirty="0" smtClean="0"/>
                        <a:t>зарегистрированными </a:t>
                      </a:r>
                      <a:r>
                        <a:rPr lang="ru-RU" sz="1100" dirty="0"/>
                        <a:t>заболеваниями (отравлениями)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2012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2013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2012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2013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2012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2013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2012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2013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2012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2013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14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Российская Федерация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6696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6993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49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6635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6944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1087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1098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28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Сибирский федеральный округ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2178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2368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2166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2358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366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327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14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Иркутская область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256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276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256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272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54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45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45" marR="413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3720778"/>
            <a:ext cx="89614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Численность лиц с установленным в 2012-2013 годах профессиональным заболеванием </a:t>
            </a:r>
          </a:p>
          <a:p>
            <a:pPr lvl="0" algn="ctr"/>
            <a:r>
              <a:rPr lang="ru-RU" sz="1400" dirty="0" smtClean="0">
                <a:latin typeface="+mn-lt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Российской Федерации,</a:t>
            </a: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Сибирском федеральном округе и Иркутской области 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(по данным Росстата).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7638" y="4459442"/>
          <a:ext cx="8589963" cy="20683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602699"/>
                <a:gridCol w="1165578"/>
                <a:gridCol w="1264476"/>
                <a:gridCol w="1278605"/>
                <a:gridCol w="1278605"/>
              </a:tblGrid>
              <a:tr h="65282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2369" marR="12369" marT="12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Численность лиц с установленным в текущем году профессиональным заболеванием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2369" marR="12369" marT="12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3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человек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2369" marR="12369" marT="12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на 10 000 занятых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3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</a:t>
                      </a:r>
                      <a:r>
                        <a:rPr lang="en-US" sz="1200" b="1" dirty="0"/>
                        <a:t>2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2369" marR="12369" marT="12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</a:t>
                      </a:r>
                      <a:r>
                        <a:rPr lang="en-US" sz="1200" b="1" dirty="0"/>
                        <a:t>3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</a:t>
                      </a:r>
                      <a:r>
                        <a:rPr lang="en-US" sz="1200" b="1" dirty="0"/>
                        <a:t>2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201</a:t>
                      </a:r>
                      <a:r>
                        <a:rPr lang="en-US" sz="1200" b="1" dirty="0"/>
                        <a:t>3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83107">
                <a:tc>
                  <a:txBody>
                    <a:bodyPr/>
                    <a:lstStyle/>
                    <a:p>
                      <a:pPr marL="88900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Российская Федерация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5319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2369" marR="12369" marT="6185" marB="6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5337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846" marR="61846" marT="6185" marB="6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2,5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2369" marR="12369" marT="6185" marB="6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2,5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6185" marB="6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83107">
                <a:tc>
                  <a:txBody>
                    <a:bodyPr/>
                    <a:lstStyle/>
                    <a:p>
                      <a:pPr marL="104775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Сибирский Федеральный округ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4775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1696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1822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4775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5,6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2369" marR="12369" marT="6185" marB="6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6,3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846" marR="61846" marT="6185" marB="6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83107">
                <a:tc>
                  <a:txBody>
                    <a:bodyPr/>
                    <a:lstStyle/>
                    <a:p>
                      <a:pPr marL="104775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Иркутская область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4775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217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232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4775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6,9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2369" marR="12369" marT="6185" marB="6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7,3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846" marR="61846" marT="6185" marB="6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6870700" y="6527800"/>
            <a:ext cx="1866900" cy="184150"/>
          </a:xfrm>
        </p:spPr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ый треугольник 31"/>
          <p:cNvSpPr/>
          <p:nvPr/>
        </p:nvSpPr>
        <p:spPr bwMode="auto">
          <a:xfrm>
            <a:off x="160239" y="684726"/>
            <a:ext cx="8602761" cy="5892082"/>
          </a:xfrm>
          <a:prstGeom prst="rtTriangle">
            <a:avLst/>
          </a:prstGeom>
          <a:solidFill>
            <a:schemeClr val="tx2">
              <a:lumMod val="25000"/>
              <a:lumOff val="7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419600" y="4724400"/>
            <a:ext cx="43434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 bwMode="auto">
          <a:xfrm>
            <a:off x="295254" y="570426"/>
            <a:ext cx="8467746" cy="765085"/>
          </a:xfrm>
          <a:prstGeom prst="roundRect">
            <a:avLst/>
          </a:prstGeom>
          <a:solidFill>
            <a:srgbClr val="33CCFF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1400" dirty="0" smtClean="0">
              <a:solidFill>
                <a:schemeClr val="accent1">
                  <a:lumMod val="2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accent1">
                    <a:lumMod val="25000"/>
                  </a:schemeClr>
                </a:solidFill>
                <a:cs typeface="Times New Roman" pitchFamily="18" charset="0"/>
              </a:rPr>
              <a:t>МИНИСТЕРСТВО ТРУДА И ЗАНЯТОСТИ ИРКУТСКОЙ ОБЛАСТИ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295254" y="1487911"/>
            <a:ext cx="8467746" cy="7650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1400" dirty="0" smtClean="0">
              <a:solidFill>
                <a:schemeClr val="accent1">
                  <a:lumMod val="2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400" dirty="0" smtClean="0"/>
              <a:t>Государственная программа «Труд и занятость».</a:t>
            </a:r>
            <a:endParaRPr lang="ru-RU" sz="1400" dirty="0" smtClean="0">
              <a:solidFill>
                <a:schemeClr val="accent1">
                  <a:lumMod val="2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295254" y="2405396"/>
            <a:ext cx="8467746" cy="7650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1400" b="0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0" dirty="0" smtClean="0">
                <a:solidFill>
                  <a:schemeClr val="tx1"/>
                </a:solidFill>
              </a:rPr>
              <a:t>Подпрограмма «Улучшение условий и охраны труда в Иркутской области» на 2014-2018 годы.</a:t>
            </a:r>
            <a:endParaRPr lang="ru-RU" sz="1400" b="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2365484" y="3322882"/>
            <a:ext cx="6397516" cy="4879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0" dirty="0" smtClean="0"/>
              <a:t>Сохранение трудоспособности работающего населения на всем протяжении профессиональной карьеры.</a:t>
            </a:r>
          </a:p>
          <a:p>
            <a:pPr algn="ctr"/>
            <a:endParaRPr lang="ru-RU" sz="1400" b="0" dirty="0" smtClean="0">
              <a:solidFill>
                <a:schemeClr val="accent1">
                  <a:lumMod val="2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2365484" y="3963188"/>
            <a:ext cx="6397516" cy="4879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0" dirty="0" smtClean="0"/>
              <a:t>Снижение риска смертности и травматизма на производстве.</a:t>
            </a:r>
            <a:endParaRPr lang="ru-RU" sz="1400" b="0" dirty="0" smtClean="0">
              <a:solidFill>
                <a:schemeClr val="accent1">
                  <a:lumMod val="2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2365484" y="4620877"/>
            <a:ext cx="6397516" cy="4879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0" dirty="0" smtClean="0"/>
              <a:t>Снижение профессиональных заболеваний.</a:t>
            </a:r>
            <a:endParaRPr lang="ru-RU" sz="1400" b="0" dirty="0" smtClean="0">
              <a:solidFill>
                <a:schemeClr val="accent1">
                  <a:lumMod val="2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2365484" y="5295952"/>
            <a:ext cx="6397516" cy="4879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0" dirty="0" smtClean="0"/>
              <a:t>Совершенствование управления профессиональными рисками.</a:t>
            </a:r>
            <a:endParaRPr lang="ru-RU" sz="1400" b="0" dirty="0" smtClean="0">
              <a:solidFill>
                <a:schemeClr val="accent1">
                  <a:lumMod val="2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2365484" y="5936258"/>
            <a:ext cx="6397516" cy="4879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0" dirty="0" smtClean="0"/>
              <a:t>Активизация работы по проведению специальной оценки условий труда.</a:t>
            </a:r>
            <a:endParaRPr lang="ru-RU" sz="1400" b="0" dirty="0" smtClean="0">
              <a:solidFill>
                <a:schemeClr val="accent1">
                  <a:lumMod val="25000"/>
                </a:schemeClr>
              </a:solidFill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>
            <a:off x="1195354" y="3170481"/>
            <a:ext cx="0" cy="300973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9" idx="1"/>
          </p:cNvCxnSpPr>
          <p:nvPr/>
        </p:nvCxnSpPr>
        <p:spPr bwMode="auto">
          <a:xfrm>
            <a:off x="1195354" y="6180211"/>
            <a:ext cx="117013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 bwMode="auto">
          <a:xfrm>
            <a:off x="1195354" y="5565982"/>
            <a:ext cx="117013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 bwMode="auto">
          <a:xfrm>
            <a:off x="1195354" y="4890907"/>
            <a:ext cx="117013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 bwMode="auto">
          <a:xfrm>
            <a:off x="1195354" y="4170827"/>
            <a:ext cx="117013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 bwMode="auto">
          <a:xfrm>
            <a:off x="1195354" y="3630767"/>
            <a:ext cx="117013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5284" y="210387"/>
            <a:ext cx="7605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Программа улучшения условий и охраны труда в Иркутской </a:t>
            </a:r>
            <a:r>
              <a:rPr lang="ru-RU" sz="1600" dirty="0" err="1" smtClean="0"/>
              <a:t>обласи</a:t>
            </a:r>
            <a:endParaRPr lang="ru-RU" sz="1600" dirty="0"/>
          </a:p>
        </p:txBody>
      </p:sp>
      <p:sp>
        <p:nvSpPr>
          <p:cNvPr id="2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6870700" y="6527800"/>
            <a:ext cx="1866900" cy="184150"/>
          </a:xfrm>
        </p:spPr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30269" y="1327509"/>
            <a:ext cx="8145905" cy="834806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1. Детальная проработка с предприятиями области по каждому виду деятельности и учреждениями бюджетной сферы порядка и последствий внедрения специальной оценки условий труда.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30269" y="2272614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2. Разработка рекомендаций для органов местного самоуправления и организаций по внедрению СОУТ.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30269" y="2992694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3. Проведение обучения для специалистов органов местного самоуправления и руководителей предприятий.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30269" y="3712774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4. Корректировка региональной программы улучшения условий и охраны труда в части основных мероприятий и целевых показателей.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430269" y="4432854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5. Разработка нормативно-правовых актов, регламентирующих проведение государственной экспертизы условий труда.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430269" y="5197939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6. Организация мониторинга результатов внедрения СОУТ.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3838" y="210387"/>
            <a:ext cx="85137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+mn-lt"/>
              </a:rPr>
              <a:t>Задачи, стоящие перед Правительством Иркутской области</a:t>
            </a:r>
            <a:endParaRPr lang="ru-RU" sz="1600" dirty="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3838" y="210387"/>
            <a:ext cx="85137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+mn-lt"/>
              </a:rPr>
              <a:t>Первоочередные задачи органов местного самоуправления Иркутской области</a:t>
            </a:r>
            <a:endParaRPr lang="ru-RU" sz="1600" dirty="0">
              <a:latin typeface="+mn-lt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30269" y="1200497"/>
            <a:ext cx="8145905" cy="630070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1. Провести подробный анализ текущей ситуации с условиями труда на предприятиях и в учреждениях муниципального образования.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30269" y="1965582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2. Оценить экономические последствия внедрения СОУТ для муниципальных учреждений и местных бюджетов.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30269" y="2685662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3. Проработать возможные риски и последствия для работников по видам деятельности.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30269" y="3405742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4. Обеспечить информационное сопровождение внедрения СОУТ.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430269" y="4170827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5. Организовать обучение специалистов по охране труда и руководителей предприятий по видам деятельности.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430269" y="4890907"/>
            <a:ext cx="8145905" cy="593068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6. На основании методических рекомендаций министерства труда и занятости обеспечить внедрение СОУТ на предприятиях.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370627"/>
            <a:ext cx="9144000" cy="117013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ЗА ВНИМАНИЕ!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www.dzr.by/wp-content/uploads/2011/08/dubrovno_ohrana-tru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5527" y="807067"/>
            <a:ext cx="2230437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ttp://www.dzr.by/wp-content/uploads/2011/08/dubrovno_ohrana-tru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5527" y="2131988"/>
            <a:ext cx="171019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Documents and Settings\a.v.mogilev\Рабочий стол\nov_god_staticsti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87" y="707830"/>
            <a:ext cx="1737864" cy="1083993"/>
          </a:xfrm>
          <a:prstGeom prst="rect">
            <a:avLst/>
          </a:prstGeom>
          <a:noFill/>
        </p:spPr>
      </p:pic>
      <p:pic>
        <p:nvPicPr>
          <p:cNvPr id="2050" name="Picture 2" descr="C:\Documents and Settings\a.v.mogilev\Рабочий стол\137992_html_26a4e9e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249" y="1883446"/>
            <a:ext cx="1217857" cy="13462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140459" y="975472"/>
            <a:ext cx="193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dirty="0" smtClean="0"/>
              <a:t>Население области – </a:t>
            </a:r>
            <a:br>
              <a:rPr lang="ru-RU" sz="1200" b="0" dirty="0" smtClean="0"/>
            </a:br>
            <a:r>
              <a:rPr lang="ru-RU" sz="1200" b="0" dirty="0" smtClean="0"/>
              <a:t>2 </a:t>
            </a:r>
            <a:r>
              <a:rPr lang="ru-RU" sz="1200" b="0" dirty="0" smtClean="0"/>
              <a:t>418,0 </a:t>
            </a:r>
            <a:r>
              <a:rPr lang="ru-RU" sz="1200" b="0" dirty="0" smtClean="0"/>
              <a:t>тыс. человек 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2124345" y="1964354"/>
            <a:ext cx="2295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dirty="0" smtClean="0"/>
              <a:t>В состав области входят </a:t>
            </a:r>
            <a:br>
              <a:rPr lang="ru-RU" sz="1200" b="0" dirty="0" smtClean="0"/>
            </a:br>
            <a:r>
              <a:rPr lang="ru-RU" sz="1200" b="0" dirty="0" smtClean="0"/>
              <a:t>33 муниципальных района, </a:t>
            </a:r>
            <a:br>
              <a:rPr lang="ru-RU" sz="1200" b="0" dirty="0" smtClean="0"/>
            </a:br>
            <a:r>
              <a:rPr lang="ru-RU" sz="1200" b="0" dirty="0" smtClean="0"/>
              <a:t>9 городских округов, </a:t>
            </a:r>
            <a:br>
              <a:rPr lang="ru-RU" sz="1200" b="0" dirty="0" smtClean="0"/>
            </a:br>
            <a:r>
              <a:rPr lang="ru-RU" sz="1200" b="0" dirty="0" smtClean="0"/>
              <a:t>67 городских поселений, </a:t>
            </a:r>
            <a:br>
              <a:rPr lang="ru-RU" sz="1200" b="0" dirty="0" smtClean="0"/>
            </a:br>
            <a:r>
              <a:rPr lang="ru-RU" sz="1200" b="0" dirty="0" smtClean="0"/>
              <a:t>365 сельских поселений.</a:t>
            </a:r>
            <a:endParaRPr lang="ru-RU" sz="1200" b="0" dirty="0"/>
          </a:p>
        </p:txBody>
      </p:sp>
      <p:sp>
        <p:nvSpPr>
          <p:cNvPr id="16" name="TextBox 15"/>
          <p:cNvSpPr txBox="1"/>
          <p:nvPr/>
        </p:nvSpPr>
        <p:spPr>
          <a:xfrm>
            <a:off x="6685964" y="807067"/>
            <a:ext cx="1935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dirty="0" smtClean="0"/>
              <a:t>Экономически активное население области составляет 1 </a:t>
            </a:r>
            <a:r>
              <a:rPr lang="ru-RU" sz="1200" b="0" dirty="0" smtClean="0"/>
              <a:t>257 </a:t>
            </a:r>
            <a:r>
              <a:rPr lang="ru-RU" sz="1200" b="0" dirty="0" smtClean="0"/>
              <a:t>250 человек.</a:t>
            </a:r>
            <a:endParaRPr 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6685964" y="1964354"/>
            <a:ext cx="1935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0" dirty="0" smtClean="0"/>
              <a:t>Среднегодовая численность работников организаций составляет 793 070 человек.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565284" y="210387"/>
            <a:ext cx="7605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Население Иркутской области </a:t>
            </a:r>
            <a:endParaRPr lang="ru-RU" sz="1600" dirty="0"/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6870700" y="6527800"/>
            <a:ext cx="1866900" cy="184150"/>
          </a:xfrm>
        </p:spPr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860539" y="2952724"/>
            <a:ext cx="3645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Структура занятого населения</a:t>
            </a:r>
            <a:endParaRPr lang="ru-RU" sz="1200" dirty="0"/>
          </a:p>
        </p:txBody>
      </p:sp>
      <p:graphicFrame>
        <p:nvGraphicFramePr>
          <p:cNvPr id="21" name="Диаграмма 20"/>
          <p:cNvGraphicFramePr/>
          <p:nvPr/>
        </p:nvGraphicFramePr>
        <p:xfrm>
          <a:off x="565284" y="3360738"/>
          <a:ext cx="7920880" cy="3167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0387"/>
            <a:ext cx="89614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+mn-lt"/>
              </a:rPr>
              <a:t>Уровень производственного травматизма в Иркутской области</a:t>
            </a:r>
            <a:endParaRPr lang="ru-RU" sz="1600" dirty="0">
              <a:latin typeface="+mn-lt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60240" y="3348205"/>
          <a:ext cx="8280920" cy="3373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60239" y="3086595"/>
            <a:ext cx="89614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0" dirty="0" smtClean="0">
                <a:latin typeface="+mn-lt"/>
              </a:rPr>
              <a:t>Причины производственного травматизма в 2013 году </a:t>
            </a:r>
            <a:endParaRPr lang="ru-RU" sz="1400" b="0" dirty="0">
              <a:latin typeface="+mn-lt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60240" y="651172"/>
          <a:ext cx="8577359" cy="243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735414" y="1055901"/>
            <a:ext cx="6300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-17,7%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55594" y="1163623"/>
            <a:ext cx="6300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1,7%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885764" y="1163623"/>
            <a:ext cx="6300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-5,0%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460939" y="1271345"/>
            <a:ext cx="6300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-9,0%</a:t>
            </a:r>
            <a:endParaRPr lang="ru-RU" dirty="0"/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6870700" y="6527800"/>
            <a:ext cx="1866900" cy="184150"/>
          </a:xfrm>
        </p:spPr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0239" y="6151047"/>
            <a:ext cx="8577361" cy="307777"/>
          </a:xfrm>
          <a:prstGeom prst="rect">
            <a:avLst/>
          </a:prstGeom>
          <a:solidFill>
            <a:schemeClr val="accent1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сего смертельные травмы на производстве в 2013 году получил 101 работник (2012 г. – 63 работника).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875" y="210387"/>
            <a:ext cx="82691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smtClean="0"/>
              <a:t>Количество погибших на производстве по видам экономической деятельности</a:t>
            </a:r>
            <a:endParaRPr lang="ru-RU" sz="1600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60238" y="548941"/>
          <a:ext cx="8577361" cy="5422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5004" y="288493"/>
            <a:ext cx="89614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1600" i="0" u="none" strike="noStrike" cap="none" normalizeH="0" baseline="0" dirty="0" smtClean="0" bmk="_Toc359424622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производственного травматизма в </a:t>
            </a:r>
            <a:r>
              <a:rPr lang="ru-RU" sz="1600" dirty="0" smtClean="0" bmk="_Toc359424622">
                <a:latin typeface="Arial" pitchFamily="34" charset="0"/>
                <a:ea typeface="Calibri" pitchFamily="34" charset="0"/>
                <a:cs typeface="Arial" pitchFamily="34" charset="0"/>
              </a:rPr>
              <a:t>Российской Федерации, Сибирском федеральном </a:t>
            </a:r>
            <a:r>
              <a:rPr kumimoji="0" lang="ru-RU" sz="1600" i="0" u="none" strike="noStrike" cap="none" normalizeH="0" baseline="0" dirty="0" smtClean="0" bmk="_Toc359424622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округе и в Иркутской области </a:t>
            </a:r>
            <a:r>
              <a:rPr kumimoji="0" lang="ru-RU" sz="1600" i="0" u="none" strike="noStrike" cap="none" normalizeH="0" baseline="0" dirty="0" smtClean="0" bmk="_Toc359424622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 </a:t>
            </a:r>
            <a:r>
              <a:rPr kumimoji="0" lang="ru-RU" sz="1600" i="0" u="none" strike="noStrike" cap="none" normalizeH="0" baseline="0" dirty="0" smtClean="0" bmk="_Toc359424622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2009-2013 гг. (по данным Росстата).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45004" y="2394182"/>
          <a:ext cx="452572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570728" y="2394182"/>
          <a:ext cx="443571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5244" y="1695552"/>
            <a:ext cx="41854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Численность пострадавших с утратой трудоспособности на один рабочий день и более и со смертельным исходом в расчете на 1000 работающих, </a:t>
            </a:r>
            <a:r>
              <a:rPr lang="ru-RU" sz="1000" dirty="0" err="1" smtClean="0"/>
              <a:t>Кч</a:t>
            </a:r>
            <a:r>
              <a:rPr lang="ru-RU" sz="1000" dirty="0" smtClean="0"/>
              <a:t>.</a:t>
            </a:r>
            <a:endParaRPr lang="ru-RU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4775973" y="1695552"/>
            <a:ext cx="4185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Численность пострадавших со смертельным исходом</a:t>
            </a:r>
          </a:p>
          <a:p>
            <a:pPr algn="ctr"/>
            <a:r>
              <a:rPr lang="ru-RU" sz="1000" dirty="0" smtClean="0"/>
              <a:t>в расчете на 1000 работающих, </a:t>
            </a:r>
            <a:r>
              <a:rPr lang="ru-RU" sz="1000" dirty="0" err="1" smtClean="0"/>
              <a:t>Кч</a:t>
            </a:r>
            <a:r>
              <a:rPr lang="ru-RU" sz="1000" dirty="0" smtClean="0"/>
              <a:t> см.</a:t>
            </a:r>
            <a:endParaRPr lang="ru-RU" sz="1000" dirty="0"/>
          </a:p>
        </p:txBody>
      </p:sp>
      <p:sp>
        <p:nvSpPr>
          <p:cNvPr id="10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6870700" y="6527800"/>
            <a:ext cx="1866900" cy="184150"/>
          </a:xfrm>
        </p:spPr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96441" y="1041384"/>
          <a:ext cx="8441159" cy="5019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210387"/>
            <a:ext cx="8961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449263" algn="l"/>
              </a:tabLst>
            </a:pPr>
            <a:r>
              <a:rPr lang="ru-RU" sz="1600" dirty="0" smtClean="0"/>
              <a:t>Удельный вес работников, занятых во вредных и опасных условиях труда в Российской Федерации, Сибирском федеральном округе и Иркутской области</a:t>
            </a:r>
          </a:p>
          <a:p>
            <a:pPr lvl="0" algn="ctr">
              <a:tabLst>
                <a:tab pos="449263" algn="l"/>
              </a:tabLst>
            </a:pPr>
            <a:r>
              <a:rPr lang="ru-RU" sz="1600" dirty="0" smtClean="0"/>
              <a:t>в 2013 году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10387"/>
            <a:ext cx="8961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449263" algn="l"/>
              </a:tabLst>
            </a:pPr>
            <a:r>
              <a:rPr lang="ru-RU" sz="1600" dirty="0" smtClean="0"/>
              <a:t>Удельный вес работников, занятых во вредных и опасных условиях труда, по воздействующим факторам и видам экономической деятельности на предприятиях Иркутской области</a:t>
            </a: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0" y="1963986"/>
          <a:ext cx="3040559" cy="4502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2725524" y="1963986"/>
          <a:ext cx="3150350" cy="4502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5515834" y="1963986"/>
          <a:ext cx="3445604" cy="4502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50249" y="1155492"/>
            <a:ext cx="2340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Занятые в условиях, не отвечающих санитарно-гигиеническим нормам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3040559" y="1155492"/>
            <a:ext cx="2340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Занятые тяжелым физическим трудом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5875874" y="115549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Занятые на оборудовании, не отвечающем требованиям безопасности</a:t>
            </a:r>
            <a:endParaRPr lang="ru-RU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3837" y="719627"/>
          <a:ext cx="8513763" cy="1651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837921"/>
                <a:gridCol w="2837921"/>
                <a:gridCol w="283792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2012 год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2013 год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Впервые установлен диагноз профессионального заболевания (отравления)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algn="ctr"/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256 работающих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276 работающих </a:t>
                      </a:r>
                      <a:endParaRPr lang="ru-RU" sz="1200" dirty="0" smtClean="0"/>
                    </a:p>
                    <a:p>
                      <a:pPr algn="ctr"/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Уровень профессиональной заболеваемости на 10 тысяч работающих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algn="ctr"/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4,13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algn="ctr"/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4,38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23838" y="264973"/>
            <a:ext cx="85137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Профессиональная заболеваемость в Иркутской области </a:t>
            </a:r>
            <a:endParaRPr lang="ru-RU" sz="14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5434" y="2460637"/>
            <a:ext cx="5760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Структура профессиональных заболеваний</a:t>
            </a:r>
            <a:endParaRPr lang="ru-RU" sz="1600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23837" y="3225722"/>
          <a:ext cx="4301887" cy="292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4389438" y="3180717"/>
          <a:ext cx="4572000" cy="292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05444" y="2820677"/>
            <a:ext cx="1044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2012 год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6190909" y="2820677"/>
            <a:ext cx="1044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2013 год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2989082"/>
            <a:ext cx="89614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Обстоятельства</a:t>
            </a:r>
            <a:r>
              <a:rPr kumimoji="0" lang="ru-RU" sz="1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и условия возникновения профессиональных хронических заболеваний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в 2013 году послужили: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75274" y="3475591"/>
            <a:ext cx="8100900" cy="1466129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0" dirty="0" smtClean="0"/>
              <a:t>- конструктивные недостатки машин и оборудования - 48,5% (53,8% в 2012г);</a:t>
            </a:r>
          </a:p>
          <a:p>
            <a:pPr algn="ctr"/>
            <a:r>
              <a:rPr lang="ru-RU" sz="1200" b="0" dirty="0" smtClean="0"/>
              <a:t>- несовершенство технологических процессов - 48,5% (42,4%);</a:t>
            </a:r>
          </a:p>
          <a:p>
            <a:pPr algn="ctr"/>
            <a:r>
              <a:rPr lang="ru-RU" sz="1200" b="0" dirty="0" smtClean="0"/>
              <a:t>- несовершенство и отсутствие санитарно-технических установок - 1,2% (2,6%);</a:t>
            </a:r>
          </a:p>
          <a:p>
            <a:pPr algn="ctr"/>
            <a:r>
              <a:rPr lang="ru-RU" sz="1200" b="0" dirty="0" smtClean="0"/>
              <a:t>- отступление от технологического регламента - 0,9%;</a:t>
            </a:r>
          </a:p>
          <a:p>
            <a:pPr algn="ctr"/>
            <a:r>
              <a:rPr lang="ru-RU" sz="1200" b="0" dirty="0" smtClean="0"/>
              <a:t>- нарушение правил техники безопасности - 0,3%;</a:t>
            </a:r>
          </a:p>
          <a:p>
            <a:pPr algn="ctr"/>
            <a:r>
              <a:rPr lang="ru-RU" sz="1200" b="0" dirty="0" smtClean="0"/>
              <a:t>- нарушение установленного режима труда и отдыха – 0,3%;</a:t>
            </a:r>
          </a:p>
          <a:p>
            <a:pPr algn="ctr">
              <a:buFontTx/>
              <a:buChar char="-"/>
            </a:pPr>
            <a:r>
              <a:rPr lang="ru-RU" sz="1200" b="0" dirty="0" smtClean="0"/>
              <a:t>несовершенство рабочих мест - 0,3%.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75274" y="5385962"/>
            <a:ext cx="8100900" cy="675075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0" dirty="0" smtClean="0"/>
              <a:t>В целом, по сравнению с 2012 годом уровень профессиональной заболеваемости увеличился на 3,2%. Остается высоким число установленных двух и более профессиональных заболеваний (запущенных форм профпатологии) - 45 (в 2012г. - 54).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30269" y="1026285"/>
            <a:ext cx="8145905" cy="1845205"/>
          </a:xfrm>
          <a:prstGeom prst="roundRect">
            <a:avLst/>
          </a:prstGeom>
          <a:solidFill>
            <a:schemeClr val="accent1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при добыче угля - 41,2 (25,3 в 2012г.);</a:t>
            </a:r>
          </a:p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деятельности воздушного транспорта - 40,8 (26,4);</a:t>
            </a:r>
          </a:p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в металлургическом производстве - 33,1 (33,2);</a:t>
            </a:r>
          </a:p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при добыче металлических руд - 29,1 (36,4);</a:t>
            </a:r>
          </a:p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в производстве целлюлозы - 17,0 (11,1);</a:t>
            </a:r>
          </a:p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в производстве судов и летательных аппаратов - 11,7 (15,6);</a:t>
            </a:r>
          </a:p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в производстве машин и оборудования -8,9 (8,3);</a:t>
            </a:r>
          </a:p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в лесном хозяйстве - 6,7 (7,3);</a:t>
            </a:r>
          </a:p>
          <a:p>
            <a:pPr algn="ctr"/>
            <a:r>
              <a:rPr lang="ru-RU" sz="1200" b="0" dirty="0" smtClean="0">
                <a:solidFill>
                  <a:schemeClr val="tx1"/>
                </a:solidFill>
              </a:rPr>
              <a:t>- в производстве и распределении электроэнергии - 6,3 (4,4).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58812"/>
            <a:ext cx="8961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+mn-lt"/>
              </a:rPr>
              <a:t> Показатели профессиональной заболеваемости </a:t>
            </a:r>
          </a:p>
          <a:p>
            <a:pPr algn="ctr"/>
            <a:r>
              <a:rPr lang="ru-RU" sz="1200" dirty="0" smtClean="0">
                <a:latin typeface="+mn-lt"/>
              </a:rPr>
              <a:t>(в разрезе видов экономической деятельности):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5108963"/>
            <a:ext cx="89614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Вывод: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3838" y="210387"/>
            <a:ext cx="85137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Структура профессиональной заболеваемости в Иркутской области </a:t>
            </a:r>
            <a:endParaRPr lang="ru-RU" sz="1400" dirty="0">
              <a:latin typeface="+mn-lt"/>
            </a:endParaRPr>
          </a:p>
        </p:txBody>
      </p:sp>
      <p:sp>
        <p:nvSpPr>
          <p:cNvPr id="1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6870700" y="6527800"/>
            <a:ext cx="1866900" cy="184150"/>
          </a:xfrm>
        </p:spPr>
        <p:txBody>
          <a:bodyPr/>
          <a:lstStyle/>
          <a:p>
            <a:pPr>
              <a:defRPr/>
            </a:pPr>
            <a:fld id="{EC729B3D-B41C-4D7A-9313-B9C1B71405B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4478&quot;/&gt;&lt;partner val=&quot;53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 val=&quot;,&quot;&gt;,&lt;/m_chDecimalSymbol&gt;&lt;m_nGroupingDigits val=&quot;3&quot;/&gt;&lt;m_chGroupingSymbol val=&quot;.&quot;&gt;.&lt;/m_chGroupingSymbol&gt;&lt;/m_precDefault&gt;&lt;/CDefaultPrec&gt;&lt;/root&gt;"/>
  <p:tag name="THINKCELLUNDODONOTDELETE" val="72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ocTEMt6E2TY4OvyletR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5cxUdhonPE.N2GPPKBnRG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cK Disclaimer"/>
  <p:tag name="RESIZE" val="Yes"/>
  <p:tag name="LLEFT" val=" 210.125"/>
  <p:tag name="LTOP" val=" 469.8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Xspu.ymXk2YXexMlrrIf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mRNX83P3E0muLNgeeZQ7E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ht5eznHzkiHqJe81stFY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R_eiNWWTAE.hNHNRLnsVX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qOWmkB06G12f2q.voc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u9ltc.Xtky7gO5WK6VQe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IpSZtwW_O0adpfNTuRFwz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dVnHWX9mwk6QmJ4rQ8GKG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f58qL94fD02i6jZ3q4.RBw"/>
</p:tagLst>
</file>

<file path=ppt/theme/theme1.xml><?xml version="1.0" encoding="utf-8"?>
<a:theme xmlns:a="http://schemas.openxmlformats.org/drawingml/2006/main" name="Universal Template_RU">
  <a:themeElements>
    <a:clrScheme name="Universal Template_RU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Universal Template_R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niversal Template_RU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versal Template_RU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versal Template_RU 3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F8DFF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557FE7"/>
        </a:accent6>
        <a:hlink>
          <a:srgbClr val="96C5F8"/>
        </a:hlink>
        <a:folHlink>
          <a:srgbClr val="D8E9F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versal Template_RU 4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2960"/>
        </a:accent1>
        <a:accent2>
          <a:srgbClr val="0066CC"/>
        </a:accent2>
        <a:accent3>
          <a:srgbClr val="AAAAAA"/>
        </a:accent3>
        <a:accent4>
          <a:srgbClr val="DADADA"/>
        </a:accent4>
        <a:accent5>
          <a:srgbClr val="AAACB6"/>
        </a:accent5>
        <a:accent6>
          <a:srgbClr val="005CB9"/>
        </a:accent6>
        <a:hlink>
          <a:srgbClr val="91B0FF"/>
        </a:hlink>
        <a:folHlink>
          <a:srgbClr val="C7E0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versal Template_RU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E7B95C"/>
        </a:accent6>
        <a:hlink>
          <a:srgbClr val="4F8636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versal Template_RU 6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versal Template_RU 7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AAA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versal Template_RU 8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versal Template_RU 9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0A2A0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versal Template_RU 10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174A7C"/>
        </a:accent1>
        <a:accent2>
          <a:srgbClr val="50A2A0"/>
        </a:accent2>
        <a:accent3>
          <a:srgbClr val="AAAAAA"/>
        </a:accent3>
        <a:accent4>
          <a:srgbClr val="DADADA"/>
        </a:accent4>
        <a:accent5>
          <a:srgbClr val="ABB1BF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42097</TotalTime>
  <Words>1168</Words>
  <Application>Microsoft Office PowerPoint</Application>
  <PresentationFormat>Произвольный</PresentationFormat>
  <Paragraphs>267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Universal Template_RU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Corporate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Corporate</dc:creator>
  <cp:keywords>Message Universal Template A4</cp:keywords>
  <dc:description>Version 1.1</dc:description>
  <cp:lastModifiedBy>a.ogorodnikov</cp:lastModifiedBy>
  <cp:revision>3107</cp:revision>
  <cp:lastPrinted>2006-06-08T13:53:29Z</cp:lastPrinted>
  <dcterms:created xsi:type="dcterms:W3CDTF">2006-03-07T14:01:06Z</dcterms:created>
  <dcterms:modified xsi:type="dcterms:W3CDTF">2014-07-30T00:56:31Z</dcterms:modified>
  <cp:category>POT - A4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Event">
    <vt:lpwstr>Документ для ИК</vt:lpwstr>
  </property>
  <property fmtid="{D5CDD505-2E9C-101B-9397-08002B2CF9AE}" pid="6" name="Delivery Date">
    <vt:lpwstr>Москва, 13 июня 2006 г.</vt:lpwstr>
  </property>
  <property fmtid="{D5CDD505-2E9C-101B-9397-08002B2CF9AE}" pid="7" name="Title">
    <vt:lpwstr>Название</vt:lpwstr>
  </property>
  <property fmtid="{D5CDD505-2E9C-101B-9397-08002B2CF9AE}" pid="8" name="Final">
    <vt:bool>true</vt:bool>
  </property>
  <property fmtid="{D5CDD505-2E9C-101B-9397-08002B2CF9AE}" pid="9" name="DocID">
    <vt:lpwstr>MOS-ROS005-200600608-SS1wm-r_c</vt:lpwstr>
  </property>
  <property fmtid="{D5CDD505-2E9C-101B-9397-08002B2CF9AE}" pid="10" name="DocIDinTitle">
    <vt:bool>false</vt:bool>
  </property>
  <property fmtid="{D5CDD505-2E9C-101B-9397-08002B2CF9AE}" pid="11" name="DocIDinSlide">
    <vt:bool>true</vt:bool>
  </property>
  <property fmtid="{D5CDD505-2E9C-101B-9397-08002B2CF9AE}" pid="12" name="DocIDPosition">
    <vt:i4>1</vt:i4>
  </property>
</Properties>
</file>